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6858000" cx="12192000"/>
  <p:notesSz cx="6858000" cy="9144000"/>
  <p:embeddedFontLst>
    <p:embeddedFont>
      <p:font typeface="Rubik Medium"/>
      <p:regular r:id="rId46"/>
      <p:bold r:id="rId47"/>
      <p:italic r:id="rId48"/>
      <p:boldItalic r:id="rId49"/>
    </p:embeddedFont>
    <p:embeddedFont>
      <p:font typeface="Rubik ExtraBold"/>
      <p:bold r:id="rId50"/>
      <p:boldItalic r:id="rId51"/>
    </p:embeddedFont>
    <p:embeddedFont>
      <p:font typeface="Rubik"/>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RubikMedium-regular.fntdata"/><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ubikMedium-italic.fntdata"/><Relationship Id="rId47" Type="http://schemas.openxmlformats.org/officeDocument/2006/relationships/font" Target="fonts/RubikMedium-bold.fntdata"/><Relationship Id="rId49" Type="http://schemas.openxmlformats.org/officeDocument/2006/relationships/font" Target="fonts/RubikMedium-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ubikExtraBold-boldItalic.fntdata"/><Relationship Id="rId50" Type="http://schemas.openxmlformats.org/officeDocument/2006/relationships/font" Target="fonts/RubikExtraBold-bold.fntdata"/><Relationship Id="rId53" Type="http://schemas.openxmlformats.org/officeDocument/2006/relationships/font" Target="fonts/Rubik-bold.fntdata"/><Relationship Id="rId52" Type="http://schemas.openxmlformats.org/officeDocument/2006/relationships/font" Target="fonts/Rubik-regular.fntdata"/><Relationship Id="rId11" Type="http://schemas.openxmlformats.org/officeDocument/2006/relationships/slide" Target="slides/slide7.xml"/><Relationship Id="rId55" Type="http://schemas.openxmlformats.org/officeDocument/2006/relationships/font" Target="fonts/Rubik-boldItalic.fntdata"/><Relationship Id="rId10" Type="http://schemas.openxmlformats.org/officeDocument/2006/relationships/slide" Target="slides/slide6.xml"/><Relationship Id="rId54" Type="http://schemas.openxmlformats.org/officeDocument/2006/relationships/font" Target="fonts/Rubik-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1e9c1146c5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11e9c1146c5_0_2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e9c1146c5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mere 30 words</a:t>
            </a:r>
            <a:endParaRPr/>
          </a:p>
        </p:txBody>
      </p:sp>
      <p:sp>
        <p:nvSpPr>
          <p:cNvPr id="148" name="Google Shape;148;g11e9c1146c5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1e9c1146c5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11e9c1146c5_0_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1e9c1146c5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11e9c1146c5_0_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26703a998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126703a998c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1e9c1146c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11e9c1146c5_0_1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dad1fcad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11dad1fcadf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1e9c1146c5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11e9c1146c5_0_2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26703a998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126703a998c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6703a998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126703a998c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25b656fd5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125b656fd51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26703a998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126703a998c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26703a998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126703a998c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dad1fca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11dad1fcad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26703a998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126703a998c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25b656fd5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125b656fd51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26703a998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126703a998c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25bab040e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125bab040ed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25bab040ed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25bab040e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25bab040ed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25bab040e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25b656fd5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125b656fd51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7c67675fd_3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f7c67675fd_3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25b656fd5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125b656fd51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25b656fd5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125b656fd51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25b656fd5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125b656fd51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25b656fd51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125b656fd51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25b656fd51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125b656fd51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25b656fd51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125b656fd51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1b70abc18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11b70abc183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1b70abc1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1b70abc1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1b70abc18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1b70abc18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1b70abc18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1b70abc18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1e9c1146c5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1e9c1146c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1b70abc18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1b70abc18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25b656fd51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125b656fd51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e9c1146c5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e9c1146c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f7c67675fd_4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f7c67675fd_4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e9c1146c5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11e9c1146c5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e9c1146c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11e9c1146c5_0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500"/>
          </a:xfrm>
          <a:prstGeom prst="rect">
            <a:avLst/>
          </a:prstGeom>
          <a:noFill/>
          <a:ln>
            <a:noFill/>
          </a:ln>
        </p:spPr>
      </p:sp>
      <p:sp>
        <p:nvSpPr>
          <p:cNvPr id="64" name="Google Shape;64;p1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hyperlink" Target="https://bit.ly/LSICMay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nasa.gov/specials/artemis-accords/img/Artemis-Accords-signed-13Oct2020.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hyperlink" Target="https://www.unoosa.org/oosa/oosadoc/data/documents/2017/stspace/stspace61rev.2_0.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hyperlink" Target="https://congress.gov/114/plaws/publ90/PLAW-114publ90.pdf" TargetMode="External"/><Relationship Id="rId4" Type="http://schemas.openxmlformats.org/officeDocument/2006/relationships/hyperlink" Target="http://legilux.public.lu/eli/etat/leg/loi/2017/07/20/a674/jo" TargetMode="External"/><Relationship Id="rId5" Type="http://schemas.openxmlformats.org/officeDocument/2006/relationships/hyperlink" Target="http://legilux.public.lu/eli/etat/leg/loi/2020/12/15/a1086/jo" TargetMode="External"/><Relationship Id="rId6" Type="http://schemas.openxmlformats.org/officeDocument/2006/relationships/hyperlink" Target="https://www.moj.gov.ae/assets/2020/Federal%20Law%20No%2012%20of%202019%20on%20THE%20REGULATION%20OF%20THE%20SPACE%20SECTOR.pdf.asp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hyperlink" Target="https://congress.gov/114/plaws/publ90/PLAW-114publ90.pdf" TargetMode="External"/><Relationship Id="rId4" Type="http://schemas.openxmlformats.org/officeDocument/2006/relationships/hyperlink" Target="https://congress.gov/114/plaws/publ90/PLAW-114publ90.pdf" TargetMode="External"/><Relationship Id="rId5" Type="http://schemas.openxmlformats.org/officeDocument/2006/relationships/hyperlink" Target="https://congress.gov/114/plaws/publ90/PLAW-114publ90.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s://congress.gov/114/plaws/publ90/PLAW-114publ90.pdf" TargetMode="External"/><Relationship Id="rId4" Type="http://schemas.openxmlformats.org/officeDocument/2006/relationships/hyperlink" Target="https://congress.gov/114/plaws/publ90/PLAW-114publ90.pdf" TargetMode="External"/><Relationship Id="rId5" Type="http://schemas.openxmlformats.org/officeDocument/2006/relationships/hyperlink" Target="https://congress.gov/114/plaws/publ90/PLAW-114publ90.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unoosa.org/oosa/oosadoc/data/documents/2017/stspace/stspace61rev.2_0.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hyperlink" Target="https://congress.gov/114/plaws/publ90/PLAW-114publ90.pdf" TargetMode="External"/><Relationship Id="rId4" Type="http://schemas.openxmlformats.org/officeDocument/2006/relationships/hyperlink" Target="https://congress.gov/114/plaws/publ90/PLAW-114publ90.pdf" TargetMode="External"/><Relationship Id="rId5" Type="http://schemas.openxmlformats.org/officeDocument/2006/relationships/hyperlink" Target="https://congress.gov/114/plaws/publ90/PLAW-114publ90.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jpg"/><Relationship Id="rId4" Type="http://schemas.openxmlformats.org/officeDocument/2006/relationships/hyperlink" Target="mailto:cjohnson@swfound.org" TargetMode="External"/><Relationship Id="rId5" Type="http://schemas.openxmlformats.org/officeDocument/2006/relationships/hyperlink" Target="https://bit.ly/LSICMay4" TargetMode="External"/><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83" name="Shape 83"/>
        <p:cNvGrpSpPr/>
        <p:nvPr/>
      </p:nvGrpSpPr>
      <p:grpSpPr>
        <a:xfrm>
          <a:off x="0" y="0"/>
          <a:ext cx="0" cy="0"/>
          <a:chOff x="0" y="0"/>
          <a:chExt cx="0" cy="0"/>
        </a:xfrm>
      </p:grpSpPr>
      <p:pic>
        <p:nvPicPr>
          <p:cNvPr descr="A picture containing outdoor, water sport&#10;&#10;Description automatically generated"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3"/>
          <p:cNvSpPr txBox="1"/>
          <p:nvPr>
            <p:ph idx="1" type="subTitle"/>
          </p:nvPr>
        </p:nvSpPr>
        <p:spPr>
          <a:xfrm>
            <a:off x="0" y="252946"/>
            <a:ext cx="12192000" cy="61272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ctr">
              <a:lnSpc>
                <a:spcPct val="80000"/>
              </a:lnSpc>
              <a:spcBef>
                <a:spcPts val="0"/>
              </a:spcBef>
              <a:spcAft>
                <a:spcPts val="0"/>
              </a:spcAft>
              <a:buClr>
                <a:schemeClr val="dk1"/>
              </a:buClr>
              <a:buNone/>
            </a:pPr>
            <a:r>
              <a:rPr b="1" lang="en" sz="4800">
                <a:solidFill>
                  <a:srgbClr val="FFB81C"/>
                </a:solidFill>
                <a:latin typeface="Rubik"/>
                <a:ea typeface="Rubik"/>
                <a:cs typeface="Rubik"/>
                <a:sym typeface="Rubik"/>
              </a:rPr>
              <a:t>Space Law &amp; the Moon</a:t>
            </a:r>
            <a:endParaRPr b="1" sz="480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Font typeface="Arial"/>
              <a:buNone/>
            </a:pPr>
            <a:r>
              <a:t/>
            </a:r>
            <a:endParaRPr b="1" sz="21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Font typeface="Arial"/>
              <a:buNone/>
            </a:pPr>
            <a:r>
              <a:t/>
            </a:r>
            <a:endParaRPr b="1" sz="1800">
              <a:solidFill>
                <a:srgbClr val="FFB81C"/>
              </a:solidFill>
              <a:latin typeface="Rubik"/>
              <a:ea typeface="Rubik"/>
              <a:cs typeface="Rubik"/>
              <a:sym typeface="Rubik"/>
            </a:endParaRPr>
          </a:p>
          <a:p>
            <a:pPr indent="0" lvl="0" marL="0" rtl="0" algn="ctr">
              <a:lnSpc>
                <a:spcPct val="80000"/>
              </a:lnSpc>
              <a:spcBef>
                <a:spcPts val="0"/>
              </a:spcBef>
              <a:spcAft>
                <a:spcPts val="0"/>
              </a:spcAft>
              <a:buClr>
                <a:schemeClr val="dk1"/>
              </a:buClr>
              <a:buFont typeface="Arial"/>
              <a:buNone/>
            </a:pPr>
            <a:r>
              <a:rPr b="1" lang="en" sz="1800">
                <a:solidFill>
                  <a:srgbClr val="FFB81C"/>
                </a:solidFill>
                <a:latin typeface="Rubik"/>
                <a:ea typeface="Rubik"/>
                <a:cs typeface="Rubik"/>
                <a:sym typeface="Rubik"/>
              </a:rPr>
              <a:t>4 May 2022 </a:t>
            </a:r>
            <a:endParaRPr b="1" sz="180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Font typeface="Arial"/>
              <a:buNone/>
            </a:pPr>
            <a:r>
              <a:t/>
            </a:r>
            <a:endParaRPr b="1" sz="1800">
              <a:solidFill>
                <a:srgbClr val="FFB81C"/>
              </a:solidFill>
              <a:latin typeface="Rubik"/>
              <a:ea typeface="Rubik"/>
              <a:cs typeface="Rubik"/>
              <a:sym typeface="Rubik"/>
            </a:endParaRPr>
          </a:p>
          <a:p>
            <a:pPr indent="0" lvl="0" marL="0" rtl="0" algn="ctr">
              <a:lnSpc>
                <a:spcPct val="80000"/>
              </a:lnSpc>
              <a:spcBef>
                <a:spcPts val="0"/>
              </a:spcBef>
              <a:spcAft>
                <a:spcPts val="0"/>
              </a:spcAft>
              <a:buClr>
                <a:schemeClr val="dk1"/>
              </a:buClr>
              <a:buFont typeface="Arial"/>
              <a:buNone/>
            </a:pPr>
            <a:r>
              <a:t/>
            </a:r>
            <a:endParaRPr b="1" sz="1800">
              <a:solidFill>
                <a:srgbClr val="FFB81C"/>
              </a:solidFill>
              <a:latin typeface="Rubik"/>
              <a:ea typeface="Rubik"/>
              <a:cs typeface="Rubik"/>
              <a:sym typeface="Rubik"/>
            </a:endParaRPr>
          </a:p>
          <a:p>
            <a:pPr indent="0" lvl="0" marL="0" rtl="0" algn="ctr">
              <a:lnSpc>
                <a:spcPct val="80000"/>
              </a:lnSpc>
              <a:spcBef>
                <a:spcPts val="0"/>
              </a:spcBef>
              <a:spcAft>
                <a:spcPts val="0"/>
              </a:spcAft>
              <a:buClr>
                <a:schemeClr val="dk1"/>
              </a:buClr>
              <a:buFont typeface="Arial"/>
              <a:buNone/>
            </a:pPr>
            <a:r>
              <a:rPr b="1" lang="en" sz="1800">
                <a:solidFill>
                  <a:srgbClr val="FFB81C"/>
                </a:solidFill>
                <a:latin typeface="Rubik"/>
                <a:ea typeface="Rubik"/>
                <a:cs typeface="Rubik"/>
                <a:sym typeface="Rubik"/>
              </a:rPr>
              <a:t>Christopher D. Johnson</a:t>
            </a:r>
            <a:endParaRPr b="1" sz="1800">
              <a:solidFill>
                <a:srgbClr val="FFB81C"/>
              </a:solidFill>
              <a:latin typeface="Rubik"/>
              <a:ea typeface="Rubik"/>
              <a:cs typeface="Rubik"/>
              <a:sym typeface="Rubik"/>
            </a:endParaRPr>
          </a:p>
          <a:p>
            <a:pPr indent="0" lvl="0" marL="0" rtl="0" algn="ctr">
              <a:lnSpc>
                <a:spcPct val="115000"/>
              </a:lnSpc>
              <a:spcBef>
                <a:spcPts val="0"/>
              </a:spcBef>
              <a:spcAft>
                <a:spcPts val="0"/>
              </a:spcAft>
              <a:buClr>
                <a:schemeClr val="dk1"/>
              </a:buClr>
              <a:buSzPts val="1063"/>
              <a:buFont typeface="Arial"/>
              <a:buNone/>
            </a:pPr>
            <a:r>
              <a:t/>
            </a:r>
            <a:endParaRPr sz="1400">
              <a:solidFill>
                <a:srgbClr val="FFB81C"/>
              </a:solidFill>
              <a:latin typeface="Rubik"/>
              <a:ea typeface="Rubik"/>
              <a:cs typeface="Rubik"/>
              <a:sym typeface="Rubik"/>
            </a:endParaRPr>
          </a:p>
          <a:p>
            <a:pPr indent="0" lvl="0" marL="0" rtl="0" algn="l">
              <a:lnSpc>
                <a:spcPct val="115000"/>
              </a:lnSpc>
              <a:spcBef>
                <a:spcPts val="0"/>
              </a:spcBef>
              <a:spcAft>
                <a:spcPts val="0"/>
              </a:spcAft>
              <a:buClr>
                <a:schemeClr val="dk1"/>
              </a:buClr>
              <a:buSzPts val="1063"/>
              <a:buFont typeface="Arial"/>
              <a:buNone/>
            </a:pPr>
            <a:r>
              <a:t/>
            </a:r>
            <a:endParaRPr sz="1400">
              <a:solidFill>
                <a:srgbClr val="FFB81C"/>
              </a:solidFill>
              <a:latin typeface="Rubik"/>
              <a:ea typeface="Rubik"/>
              <a:cs typeface="Rubik"/>
              <a:sym typeface="Rubik"/>
            </a:endParaRPr>
          </a:p>
          <a:p>
            <a:pPr indent="0" lvl="0" marL="0" rtl="0" algn="ctr">
              <a:lnSpc>
                <a:spcPct val="100000"/>
              </a:lnSpc>
              <a:spcBef>
                <a:spcPts val="0"/>
              </a:spcBef>
              <a:spcAft>
                <a:spcPts val="0"/>
              </a:spcAft>
              <a:buClr>
                <a:schemeClr val="dk1"/>
              </a:buClr>
              <a:buSzPts val="1063"/>
              <a:buFont typeface="Arial"/>
              <a:buNone/>
            </a:pPr>
            <a:r>
              <a:rPr lang="en" sz="1400">
                <a:solidFill>
                  <a:srgbClr val="FFB81C"/>
                </a:solidFill>
                <a:latin typeface="Rubik"/>
                <a:ea typeface="Rubik"/>
                <a:cs typeface="Rubik"/>
                <a:sym typeface="Rubik"/>
              </a:rPr>
              <a:t>Space Law Advisor</a:t>
            </a:r>
            <a:endParaRPr sz="1400">
              <a:solidFill>
                <a:srgbClr val="FFB81C"/>
              </a:solidFill>
              <a:latin typeface="Rubik"/>
              <a:ea typeface="Rubik"/>
              <a:cs typeface="Rubik"/>
              <a:sym typeface="Rubik"/>
            </a:endParaRPr>
          </a:p>
          <a:p>
            <a:pPr indent="0" lvl="0" marL="0" rtl="0" algn="ctr">
              <a:lnSpc>
                <a:spcPct val="100000"/>
              </a:lnSpc>
              <a:spcBef>
                <a:spcPts val="0"/>
              </a:spcBef>
              <a:spcAft>
                <a:spcPts val="0"/>
              </a:spcAft>
              <a:buClr>
                <a:schemeClr val="dk1"/>
              </a:buClr>
              <a:buSzPts val="1063"/>
              <a:buFont typeface="Arial"/>
              <a:buNone/>
            </a:pPr>
            <a:r>
              <a:rPr lang="en" sz="1400">
                <a:solidFill>
                  <a:srgbClr val="FFB81C"/>
                </a:solidFill>
                <a:latin typeface="Rubik"/>
                <a:ea typeface="Rubik"/>
                <a:cs typeface="Rubik"/>
                <a:sym typeface="Rubik"/>
              </a:rPr>
              <a:t>Secure World Foundation</a:t>
            </a:r>
            <a:endParaRPr sz="1400">
              <a:solidFill>
                <a:srgbClr val="FFB81C"/>
              </a:solidFill>
              <a:latin typeface="Rubik"/>
              <a:ea typeface="Rubik"/>
              <a:cs typeface="Rubik"/>
              <a:sym typeface="Rubik"/>
            </a:endParaRPr>
          </a:p>
          <a:p>
            <a:pPr indent="0" lvl="0" marL="0" rtl="0" algn="ctr">
              <a:lnSpc>
                <a:spcPct val="100000"/>
              </a:lnSpc>
              <a:spcBef>
                <a:spcPts val="0"/>
              </a:spcBef>
              <a:spcAft>
                <a:spcPts val="0"/>
              </a:spcAft>
              <a:buClr>
                <a:schemeClr val="dk1"/>
              </a:buClr>
              <a:buSzPts val="1063"/>
              <a:buFont typeface="Arial"/>
              <a:buNone/>
            </a:pPr>
            <a:r>
              <a:t/>
            </a:r>
            <a:endParaRPr sz="1400">
              <a:solidFill>
                <a:srgbClr val="FFB81C"/>
              </a:solidFill>
              <a:latin typeface="Rubik"/>
              <a:ea typeface="Rubik"/>
              <a:cs typeface="Rubik"/>
              <a:sym typeface="Rubik"/>
            </a:endParaRPr>
          </a:p>
          <a:p>
            <a:pPr indent="0" lvl="0" marL="0" rtl="0" algn="ctr">
              <a:lnSpc>
                <a:spcPct val="100000"/>
              </a:lnSpc>
              <a:spcBef>
                <a:spcPts val="0"/>
              </a:spcBef>
              <a:spcAft>
                <a:spcPts val="0"/>
              </a:spcAft>
              <a:buClr>
                <a:schemeClr val="dk1"/>
              </a:buClr>
              <a:buSzPts val="1063"/>
              <a:buFont typeface="Arial"/>
              <a:buNone/>
            </a:pPr>
            <a:r>
              <a:rPr lang="en" sz="1400">
                <a:solidFill>
                  <a:srgbClr val="FFB81C"/>
                </a:solidFill>
                <a:latin typeface="Rubik"/>
                <a:ea typeface="Rubik"/>
                <a:cs typeface="Rubik"/>
                <a:sym typeface="Rubik"/>
              </a:rPr>
              <a:t>Professor of Law (Adjunct)</a:t>
            </a:r>
            <a:endParaRPr sz="1400">
              <a:solidFill>
                <a:srgbClr val="FFB81C"/>
              </a:solidFill>
              <a:latin typeface="Rubik"/>
              <a:ea typeface="Rubik"/>
              <a:cs typeface="Rubik"/>
              <a:sym typeface="Rubik"/>
            </a:endParaRPr>
          </a:p>
          <a:p>
            <a:pPr indent="0" lvl="0" marL="0" rtl="0" algn="ctr">
              <a:lnSpc>
                <a:spcPct val="100000"/>
              </a:lnSpc>
              <a:spcBef>
                <a:spcPts val="0"/>
              </a:spcBef>
              <a:spcAft>
                <a:spcPts val="0"/>
              </a:spcAft>
              <a:buClr>
                <a:schemeClr val="dk1"/>
              </a:buClr>
              <a:buSzPts val="1063"/>
              <a:buFont typeface="Arial"/>
              <a:buNone/>
            </a:pPr>
            <a:r>
              <a:rPr lang="en" sz="1400">
                <a:solidFill>
                  <a:srgbClr val="FFB81C"/>
                </a:solidFill>
                <a:latin typeface="Rubik"/>
                <a:ea typeface="Rubik"/>
                <a:cs typeface="Rubik"/>
                <a:sym typeface="Rubik"/>
              </a:rPr>
              <a:t>Georgetown University Law Center</a:t>
            </a:r>
            <a:endParaRPr sz="1400">
              <a:solidFill>
                <a:srgbClr val="FFB81C"/>
              </a:solidFill>
              <a:latin typeface="Rubik"/>
              <a:ea typeface="Rubik"/>
              <a:cs typeface="Rubik"/>
              <a:sym typeface="Rubik"/>
            </a:endParaRPr>
          </a:p>
        </p:txBody>
      </p:sp>
      <p:pic>
        <p:nvPicPr>
          <p:cNvPr descr="Text&#10;&#10;Description automatically generated with low confidence" id="86" name="Google Shape;86;p13"/>
          <p:cNvPicPr preferRelativeResize="0"/>
          <p:nvPr/>
        </p:nvPicPr>
        <p:blipFill rotWithShape="1">
          <a:blip r:embed="rId4">
            <a:alphaModFix/>
          </a:blip>
          <a:srcRect b="0" l="0" r="0" t="0"/>
          <a:stretch/>
        </p:blipFill>
        <p:spPr>
          <a:xfrm>
            <a:off x="4724409" y="5554795"/>
            <a:ext cx="2743201" cy="13056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Map&#10;&#10;Description automatically generated" id="144" name="Google Shape;144;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5" name="Google Shape;145;p22"/>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Two</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Principle of Non-Appropriation</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49" name="Shape 149"/>
        <p:cNvGrpSpPr/>
        <p:nvPr/>
      </p:nvGrpSpPr>
      <p:grpSpPr>
        <a:xfrm>
          <a:off x="0" y="0"/>
          <a:ext cx="0" cy="0"/>
          <a:chOff x="0" y="0"/>
          <a:chExt cx="0" cy="0"/>
        </a:xfrm>
      </p:grpSpPr>
      <p:cxnSp>
        <p:nvCxnSpPr>
          <p:cNvPr id="150" name="Google Shape;150;p23"/>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51" name="Google Shape;151;p23"/>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B7B7B7"/>
                </a:solidFill>
                <a:latin typeface="Rubik"/>
                <a:ea typeface="Rubik"/>
                <a:cs typeface="Rubik"/>
                <a:sym typeface="Rubik"/>
              </a:rPr>
              <a:t>Outer space, including the Moon and other celestial bodies, </a:t>
            </a:r>
            <a:r>
              <a:rPr b="1" lang="en" sz="3000">
                <a:solidFill>
                  <a:schemeClr val="lt1"/>
                </a:solidFill>
                <a:latin typeface="Rubik"/>
                <a:ea typeface="Rubik"/>
                <a:cs typeface="Rubik"/>
                <a:sym typeface="Rubik"/>
              </a:rPr>
              <a:t>is not subject to</a:t>
            </a:r>
            <a:r>
              <a:rPr b="1" lang="en" sz="3000">
                <a:solidFill>
                  <a:srgbClr val="B7B7B7"/>
                </a:solidFill>
                <a:latin typeface="Rubik"/>
                <a:ea typeface="Rubik"/>
                <a:cs typeface="Rubik"/>
                <a:sym typeface="Rubik"/>
              </a:rPr>
              <a:t> </a:t>
            </a:r>
            <a:r>
              <a:rPr b="1" lang="en" sz="3000">
                <a:solidFill>
                  <a:srgbClr val="FFB81C"/>
                </a:solidFill>
                <a:latin typeface="Rubik"/>
                <a:ea typeface="Rubik"/>
                <a:cs typeface="Rubik"/>
                <a:sym typeface="Rubik"/>
              </a:rPr>
              <a:t>national appropriation</a:t>
            </a:r>
            <a:r>
              <a:rPr b="1" lang="en" sz="3000">
                <a:solidFill>
                  <a:srgbClr val="B7B7B7"/>
                </a:solidFill>
                <a:latin typeface="Rubik"/>
                <a:ea typeface="Rubik"/>
                <a:cs typeface="Rubik"/>
                <a:sym typeface="Rubik"/>
              </a:rPr>
              <a:t> by claim of sovereignty, by means of use or occupation, or by any other means.</a:t>
            </a:r>
            <a:endParaRPr b="1" sz="3000">
              <a:solidFill>
                <a:srgbClr val="B7B7B7"/>
              </a:solidFill>
              <a:latin typeface="Rubik"/>
              <a:ea typeface="Rubik"/>
              <a:cs typeface="Rubik"/>
              <a:sym typeface="Rubik"/>
            </a:endParaRPr>
          </a:p>
        </p:txBody>
      </p:sp>
      <p:sp>
        <p:nvSpPr>
          <p:cNvPr id="152" name="Google Shape;152;p23"/>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Two</a:t>
            </a:r>
            <a:endParaRPr b="1" sz="1900">
              <a:solidFill>
                <a:schemeClr val="lt2"/>
              </a:solidFill>
              <a:latin typeface="Rubik"/>
              <a:ea typeface="Rubik"/>
              <a:cs typeface="Rubik"/>
              <a:sym typeface="Rubi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Map&#10;&#10;Description automatically generated" id="157" name="Google Shape;157;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8" name="Google Shape;158;p24"/>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Four</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Non-Weaponization of Outer Space</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62" name="Shape 162"/>
        <p:cNvGrpSpPr/>
        <p:nvPr/>
      </p:nvGrpSpPr>
      <p:grpSpPr>
        <a:xfrm>
          <a:off x="0" y="0"/>
          <a:ext cx="0" cy="0"/>
          <a:chOff x="0" y="0"/>
          <a:chExt cx="0" cy="0"/>
        </a:xfrm>
      </p:grpSpPr>
      <p:cxnSp>
        <p:nvCxnSpPr>
          <p:cNvPr id="163" name="Google Shape;163;p25"/>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64" name="Google Shape;164;p25"/>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800">
                <a:solidFill>
                  <a:srgbClr val="B7B7B7"/>
                </a:solidFill>
                <a:latin typeface="Rubik"/>
                <a:ea typeface="Rubik"/>
                <a:cs typeface="Rubik"/>
                <a:sym typeface="Rubik"/>
              </a:rPr>
              <a:t>States Parties to the Treaty </a:t>
            </a:r>
            <a:r>
              <a:rPr b="1" lang="en" sz="2800">
                <a:solidFill>
                  <a:schemeClr val="lt1"/>
                </a:solidFill>
                <a:latin typeface="Rubik"/>
                <a:ea typeface="Rubik"/>
                <a:cs typeface="Rubik"/>
                <a:sym typeface="Rubik"/>
              </a:rPr>
              <a:t>undertake not to</a:t>
            </a:r>
            <a:r>
              <a:rPr b="1" lang="en" sz="2800">
                <a:solidFill>
                  <a:srgbClr val="B7B7B7"/>
                </a:solidFill>
                <a:latin typeface="Rubik"/>
                <a:ea typeface="Rubik"/>
                <a:cs typeface="Rubik"/>
                <a:sym typeface="Rubik"/>
              </a:rPr>
              <a:t> place in orbit around the Earth any objects carrying </a:t>
            </a:r>
            <a:r>
              <a:rPr b="1" lang="en" sz="2800">
                <a:solidFill>
                  <a:srgbClr val="FFB81C"/>
                </a:solidFill>
                <a:latin typeface="Rubik"/>
                <a:ea typeface="Rubik"/>
                <a:cs typeface="Rubik"/>
                <a:sym typeface="Rubik"/>
              </a:rPr>
              <a:t>nuclear weapons</a:t>
            </a:r>
            <a:r>
              <a:rPr b="1" lang="en" sz="2800">
                <a:solidFill>
                  <a:srgbClr val="B7B7B7"/>
                </a:solidFill>
                <a:latin typeface="Rubik"/>
                <a:ea typeface="Rubik"/>
                <a:cs typeface="Rubik"/>
                <a:sym typeface="Rubik"/>
              </a:rPr>
              <a:t> or any other kinds of </a:t>
            </a:r>
            <a:r>
              <a:rPr b="1" lang="en" sz="2800">
                <a:solidFill>
                  <a:srgbClr val="FFB81C"/>
                </a:solidFill>
                <a:latin typeface="Rubik"/>
                <a:ea typeface="Rubik"/>
                <a:cs typeface="Rubik"/>
                <a:sym typeface="Rubik"/>
              </a:rPr>
              <a:t>weapons</a:t>
            </a:r>
            <a:r>
              <a:rPr b="1" lang="en" sz="2800">
                <a:solidFill>
                  <a:srgbClr val="B7B7B7"/>
                </a:solidFill>
                <a:latin typeface="Rubik"/>
                <a:ea typeface="Rubik"/>
                <a:cs typeface="Rubik"/>
                <a:sym typeface="Rubik"/>
              </a:rPr>
              <a:t> </a:t>
            </a:r>
            <a:r>
              <a:rPr b="1" lang="en" sz="2800">
                <a:solidFill>
                  <a:srgbClr val="FFB81C"/>
                </a:solidFill>
                <a:latin typeface="Rubik"/>
                <a:ea typeface="Rubik"/>
                <a:cs typeface="Rubik"/>
                <a:sym typeface="Rubik"/>
              </a:rPr>
              <a:t>of mass destruction</a:t>
            </a:r>
            <a:r>
              <a:rPr b="1" lang="en" sz="2800">
                <a:solidFill>
                  <a:srgbClr val="B7B7B7"/>
                </a:solidFill>
                <a:latin typeface="Rubik"/>
                <a:ea typeface="Rubik"/>
                <a:cs typeface="Rubik"/>
                <a:sym typeface="Rubik"/>
              </a:rPr>
              <a:t>, </a:t>
            </a:r>
            <a:r>
              <a:rPr b="1" lang="en" sz="2800">
                <a:solidFill>
                  <a:schemeClr val="lt1"/>
                </a:solidFill>
                <a:latin typeface="Rubik"/>
                <a:ea typeface="Rubik"/>
                <a:cs typeface="Rubik"/>
                <a:sym typeface="Rubik"/>
              </a:rPr>
              <a:t>install</a:t>
            </a:r>
            <a:r>
              <a:rPr b="1" lang="en" sz="2800">
                <a:solidFill>
                  <a:srgbClr val="B7B7B7"/>
                </a:solidFill>
                <a:latin typeface="Rubik"/>
                <a:ea typeface="Rubik"/>
                <a:cs typeface="Rubik"/>
                <a:sym typeface="Rubik"/>
              </a:rPr>
              <a:t> such weapons on celestial bodies, </a:t>
            </a:r>
            <a:r>
              <a:rPr b="1" lang="en" sz="2800">
                <a:solidFill>
                  <a:schemeClr val="lt1"/>
                </a:solidFill>
                <a:latin typeface="Rubik"/>
                <a:ea typeface="Rubik"/>
                <a:cs typeface="Rubik"/>
                <a:sym typeface="Rubik"/>
              </a:rPr>
              <a:t>or station</a:t>
            </a:r>
            <a:r>
              <a:rPr b="1" lang="en" sz="2800">
                <a:solidFill>
                  <a:srgbClr val="B7B7B7"/>
                </a:solidFill>
                <a:latin typeface="Rubik"/>
                <a:ea typeface="Rubik"/>
                <a:cs typeface="Rubik"/>
                <a:sym typeface="Rubik"/>
              </a:rPr>
              <a:t> such weapons in outer space in any other manner.</a:t>
            </a:r>
            <a:endParaRPr b="1" sz="2800">
              <a:solidFill>
                <a:srgbClr val="B7B7B7"/>
              </a:solidFill>
              <a:latin typeface="Rubik"/>
              <a:ea typeface="Rubik"/>
              <a:cs typeface="Rubik"/>
              <a:sym typeface="Rubik"/>
            </a:endParaRPr>
          </a:p>
        </p:txBody>
      </p:sp>
      <p:sp>
        <p:nvSpPr>
          <p:cNvPr id="165" name="Google Shape;165;p25"/>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Four</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1</a:t>
            </a:r>
            <a:endParaRPr b="1" sz="1900">
              <a:solidFill>
                <a:schemeClr val="lt2"/>
              </a:solidFill>
              <a:latin typeface="Rubik"/>
              <a:ea typeface="Rubik"/>
              <a:cs typeface="Rubik"/>
              <a:sym typeface="Rubi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69" name="Shape 169"/>
        <p:cNvGrpSpPr/>
        <p:nvPr/>
      </p:nvGrpSpPr>
      <p:grpSpPr>
        <a:xfrm>
          <a:off x="0" y="0"/>
          <a:ext cx="0" cy="0"/>
          <a:chOff x="0" y="0"/>
          <a:chExt cx="0" cy="0"/>
        </a:xfrm>
      </p:grpSpPr>
      <p:cxnSp>
        <p:nvCxnSpPr>
          <p:cNvPr id="170" name="Google Shape;170;p26"/>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71" name="Google Shape;171;p26"/>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b="1" sz="30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t/>
            </a:r>
            <a:endParaRPr b="1" sz="30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3000">
                <a:solidFill>
                  <a:srgbClr val="B7B7B7"/>
                </a:solidFill>
                <a:latin typeface="Rubik"/>
                <a:ea typeface="Rubik"/>
                <a:cs typeface="Rubik"/>
                <a:sym typeface="Rubik"/>
              </a:rPr>
              <a:t>The Moon and other celestial bodies </a:t>
            </a:r>
            <a:r>
              <a:rPr b="1" lang="en" sz="3000">
                <a:solidFill>
                  <a:schemeClr val="lt1"/>
                </a:solidFill>
                <a:latin typeface="Rubik"/>
                <a:ea typeface="Rubik"/>
                <a:cs typeface="Rubik"/>
                <a:sym typeface="Rubik"/>
              </a:rPr>
              <a:t>shall be used</a:t>
            </a:r>
            <a:r>
              <a:rPr b="1" lang="en" sz="3000">
                <a:solidFill>
                  <a:srgbClr val="B7B7B7"/>
                </a:solidFill>
                <a:latin typeface="Rubik"/>
                <a:ea typeface="Rubik"/>
                <a:cs typeface="Rubik"/>
                <a:sym typeface="Rubik"/>
              </a:rPr>
              <a:t> by all States Parties to the Treaty </a:t>
            </a:r>
            <a:r>
              <a:rPr b="1" lang="en" sz="3000">
                <a:solidFill>
                  <a:srgbClr val="FFB81C"/>
                </a:solidFill>
                <a:latin typeface="Rubik"/>
                <a:ea typeface="Rubik"/>
                <a:cs typeface="Rubik"/>
                <a:sym typeface="Rubik"/>
              </a:rPr>
              <a:t>exclusively for peaceful purposes</a:t>
            </a:r>
            <a:r>
              <a:rPr b="1" lang="en" sz="3000">
                <a:solidFill>
                  <a:srgbClr val="B7B7B7"/>
                </a:solidFill>
                <a:latin typeface="Rubik"/>
                <a:ea typeface="Rubik"/>
                <a:cs typeface="Rubik"/>
                <a:sym typeface="Rubik"/>
              </a:rPr>
              <a:t>.</a:t>
            </a:r>
            <a:endParaRPr b="1" sz="3000">
              <a:solidFill>
                <a:srgbClr val="B7B7B7"/>
              </a:solidFill>
              <a:latin typeface="Rubik"/>
              <a:ea typeface="Rubik"/>
              <a:cs typeface="Rubik"/>
              <a:sym typeface="Rubik"/>
            </a:endParaRPr>
          </a:p>
          <a:p>
            <a:pPr indent="0" lvl="0" marL="0" rtl="0" algn="just">
              <a:lnSpc>
                <a:spcPct val="115000"/>
              </a:lnSpc>
              <a:spcBef>
                <a:spcPts val="0"/>
              </a:spcBef>
              <a:spcAft>
                <a:spcPts val="0"/>
              </a:spcAft>
              <a:buNone/>
            </a:pPr>
            <a:r>
              <a:t/>
            </a:r>
            <a:endParaRPr b="1" sz="3000">
              <a:solidFill>
                <a:srgbClr val="B7B7B7"/>
              </a:solidFill>
              <a:latin typeface="Rubik"/>
              <a:ea typeface="Rubik"/>
              <a:cs typeface="Rubik"/>
              <a:sym typeface="Rubik"/>
            </a:endParaRPr>
          </a:p>
          <a:p>
            <a:pPr indent="0" lvl="0" marL="0" rtl="0" algn="just">
              <a:lnSpc>
                <a:spcPct val="115000"/>
              </a:lnSpc>
              <a:spcBef>
                <a:spcPts val="0"/>
              </a:spcBef>
              <a:spcAft>
                <a:spcPts val="0"/>
              </a:spcAft>
              <a:buNone/>
            </a:pPr>
            <a:r>
              <a:rPr b="1" lang="en" sz="3000">
                <a:solidFill>
                  <a:srgbClr val="B7B7B7"/>
                </a:solidFill>
                <a:latin typeface="Rubik"/>
                <a:ea typeface="Rubik"/>
                <a:cs typeface="Rubik"/>
                <a:sym typeface="Rubik"/>
              </a:rPr>
              <a:t>The establishment of </a:t>
            </a:r>
            <a:r>
              <a:rPr b="1" lang="en" sz="3000">
                <a:solidFill>
                  <a:srgbClr val="FFB81C"/>
                </a:solidFill>
                <a:latin typeface="Rubik"/>
                <a:ea typeface="Rubik"/>
                <a:cs typeface="Rubik"/>
                <a:sym typeface="Rubik"/>
              </a:rPr>
              <a:t>military bases</a:t>
            </a:r>
            <a:r>
              <a:rPr b="1" lang="en" sz="3000">
                <a:solidFill>
                  <a:srgbClr val="B7B7B7"/>
                </a:solidFill>
                <a:latin typeface="Rubik"/>
                <a:ea typeface="Rubik"/>
                <a:cs typeface="Rubik"/>
                <a:sym typeface="Rubik"/>
              </a:rPr>
              <a:t>, </a:t>
            </a:r>
            <a:r>
              <a:rPr b="1" lang="en" sz="3000">
                <a:solidFill>
                  <a:srgbClr val="FFB81C"/>
                </a:solidFill>
                <a:latin typeface="Rubik"/>
                <a:ea typeface="Rubik"/>
                <a:cs typeface="Rubik"/>
                <a:sym typeface="Rubik"/>
              </a:rPr>
              <a:t>installations</a:t>
            </a:r>
            <a:r>
              <a:rPr b="1" lang="en" sz="3000">
                <a:solidFill>
                  <a:srgbClr val="B7B7B7"/>
                </a:solidFill>
                <a:latin typeface="Rubik"/>
                <a:ea typeface="Rubik"/>
                <a:cs typeface="Rubik"/>
                <a:sym typeface="Rubik"/>
              </a:rPr>
              <a:t> and </a:t>
            </a:r>
            <a:r>
              <a:rPr b="1" lang="en" sz="3000">
                <a:solidFill>
                  <a:srgbClr val="FFB81C"/>
                </a:solidFill>
                <a:latin typeface="Rubik"/>
                <a:ea typeface="Rubik"/>
                <a:cs typeface="Rubik"/>
                <a:sym typeface="Rubik"/>
              </a:rPr>
              <a:t>fortifications</a:t>
            </a:r>
            <a:r>
              <a:rPr b="1" lang="en" sz="3000">
                <a:solidFill>
                  <a:srgbClr val="B7B7B7"/>
                </a:solidFill>
                <a:latin typeface="Rubik"/>
                <a:ea typeface="Rubik"/>
                <a:cs typeface="Rubik"/>
                <a:sym typeface="Rubik"/>
              </a:rPr>
              <a:t>, the </a:t>
            </a:r>
            <a:r>
              <a:rPr b="1" lang="en" sz="3000">
                <a:solidFill>
                  <a:srgbClr val="FFB81C"/>
                </a:solidFill>
                <a:latin typeface="Rubik"/>
                <a:ea typeface="Rubik"/>
                <a:cs typeface="Rubik"/>
                <a:sym typeface="Rubik"/>
              </a:rPr>
              <a:t>testing</a:t>
            </a:r>
            <a:r>
              <a:rPr b="1" lang="en" sz="3000">
                <a:solidFill>
                  <a:srgbClr val="B7B7B7"/>
                </a:solidFill>
                <a:latin typeface="Rubik"/>
                <a:ea typeface="Rubik"/>
                <a:cs typeface="Rubik"/>
                <a:sym typeface="Rubik"/>
              </a:rPr>
              <a:t> of any type of weapons and the </a:t>
            </a:r>
            <a:r>
              <a:rPr b="1" lang="en" sz="3000">
                <a:solidFill>
                  <a:srgbClr val="FFB81C"/>
                </a:solidFill>
                <a:latin typeface="Rubik"/>
                <a:ea typeface="Rubik"/>
                <a:cs typeface="Rubik"/>
                <a:sym typeface="Rubik"/>
              </a:rPr>
              <a:t>conduct</a:t>
            </a:r>
            <a:r>
              <a:rPr b="1" lang="en" sz="3000">
                <a:solidFill>
                  <a:srgbClr val="B7B7B7"/>
                </a:solidFill>
                <a:latin typeface="Rubik"/>
                <a:ea typeface="Rubik"/>
                <a:cs typeface="Rubik"/>
                <a:sym typeface="Rubik"/>
              </a:rPr>
              <a:t> of military manoeuvres on celestial bodies </a:t>
            </a:r>
            <a:r>
              <a:rPr b="1" lang="en" sz="3000">
                <a:solidFill>
                  <a:schemeClr val="lt1"/>
                </a:solidFill>
                <a:latin typeface="Rubik"/>
                <a:ea typeface="Rubik"/>
                <a:cs typeface="Rubik"/>
                <a:sym typeface="Rubik"/>
              </a:rPr>
              <a:t>shall be forbidden</a:t>
            </a:r>
            <a:r>
              <a:rPr b="1" lang="en" sz="3000">
                <a:solidFill>
                  <a:srgbClr val="B7B7B7"/>
                </a:solidFill>
                <a:latin typeface="Rubik"/>
                <a:ea typeface="Rubik"/>
                <a:cs typeface="Rubik"/>
                <a:sym typeface="Rubik"/>
              </a:rPr>
              <a:t>.</a:t>
            </a:r>
            <a:endParaRPr b="1" sz="3000">
              <a:solidFill>
                <a:srgbClr val="B7B7B7"/>
              </a:solidFill>
              <a:latin typeface="Rubik"/>
              <a:ea typeface="Rubik"/>
              <a:cs typeface="Rubik"/>
              <a:sym typeface="Rubik"/>
            </a:endParaRPr>
          </a:p>
        </p:txBody>
      </p:sp>
      <p:sp>
        <p:nvSpPr>
          <p:cNvPr id="172" name="Google Shape;172;p26"/>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Four</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2</a:t>
            </a:r>
            <a:endParaRPr b="1" sz="1900">
              <a:solidFill>
                <a:schemeClr val="lt2"/>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Sentences 1 &amp; 2</a:t>
            </a:r>
            <a:endParaRPr b="1" sz="1900">
              <a:solidFill>
                <a:schemeClr val="lt2"/>
              </a:solidFill>
              <a:latin typeface="Rubik"/>
              <a:ea typeface="Rubik"/>
              <a:cs typeface="Rubik"/>
              <a:sym typeface="Rubi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76" name="Shape 176"/>
        <p:cNvGrpSpPr/>
        <p:nvPr/>
      </p:nvGrpSpPr>
      <p:grpSpPr>
        <a:xfrm>
          <a:off x="0" y="0"/>
          <a:ext cx="0" cy="0"/>
          <a:chOff x="0" y="0"/>
          <a:chExt cx="0" cy="0"/>
        </a:xfrm>
      </p:grpSpPr>
      <p:cxnSp>
        <p:nvCxnSpPr>
          <p:cNvPr id="177" name="Google Shape;177;p27"/>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78" name="Google Shape;178;p27"/>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b="1" sz="30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The use of</a:t>
            </a:r>
            <a:r>
              <a:rPr b="1" lang="en" sz="3000">
                <a:solidFill>
                  <a:srgbClr val="B7B7B7"/>
                </a:solidFill>
                <a:latin typeface="Rubik"/>
                <a:ea typeface="Rubik"/>
                <a:cs typeface="Rubik"/>
                <a:sym typeface="Rubik"/>
              </a:rPr>
              <a:t> military personnel for scientific research or for any other peaceful purposes </a:t>
            </a:r>
            <a:r>
              <a:rPr b="1" lang="en" sz="3000">
                <a:solidFill>
                  <a:schemeClr val="lt1"/>
                </a:solidFill>
                <a:latin typeface="Rubik"/>
                <a:ea typeface="Rubik"/>
                <a:cs typeface="Rubik"/>
                <a:sym typeface="Rubik"/>
              </a:rPr>
              <a:t>shall not be prohibited</a:t>
            </a:r>
            <a:r>
              <a:rPr b="1" lang="en" sz="3000">
                <a:solidFill>
                  <a:srgbClr val="B7B7B7"/>
                </a:solidFill>
                <a:latin typeface="Rubik"/>
                <a:ea typeface="Rubik"/>
                <a:cs typeface="Rubik"/>
                <a:sym typeface="Rubik"/>
              </a:rPr>
              <a:t>.</a:t>
            </a:r>
            <a:endParaRPr b="1" sz="3000">
              <a:solidFill>
                <a:srgbClr val="B7B7B7"/>
              </a:solidFill>
              <a:latin typeface="Rubik"/>
              <a:ea typeface="Rubik"/>
              <a:cs typeface="Rubik"/>
              <a:sym typeface="Rubik"/>
            </a:endParaRPr>
          </a:p>
          <a:p>
            <a:pPr indent="0" lvl="0" marL="0" rtl="0" algn="just">
              <a:lnSpc>
                <a:spcPct val="115000"/>
              </a:lnSpc>
              <a:spcBef>
                <a:spcPts val="0"/>
              </a:spcBef>
              <a:spcAft>
                <a:spcPts val="0"/>
              </a:spcAft>
              <a:buNone/>
            </a:pPr>
            <a:r>
              <a:t/>
            </a:r>
            <a:endParaRPr b="1" sz="3000">
              <a:solidFill>
                <a:srgbClr val="B7B7B7"/>
              </a:solidFill>
              <a:latin typeface="Rubik"/>
              <a:ea typeface="Rubik"/>
              <a:cs typeface="Rubik"/>
              <a:sym typeface="Rubik"/>
            </a:endParaRPr>
          </a:p>
          <a:p>
            <a:pPr indent="0" lvl="0" marL="0" rtl="0" algn="just">
              <a:lnSpc>
                <a:spcPct val="115000"/>
              </a:lnSpc>
              <a:spcBef>
                <a:spcPts val="0"/>
              </a:spcBef>
              <a:spcAft>
                <a:spcPts val="0"/>
              </a:spcAft>
              <a:buClr>
                <a:schemeClr val="dk1"/>
              </a:buClr>
              <a:buSzPts val="1100"/>
              <a:buFont typeface="Arial"/>
              <a:buNone/>
            </a:pPr>
            <a:r>
              <a:rPr b="1" lang="en" sz="3000">
                <a:solidFill>
                  <a:srgbClr val="FFB81C"/>
                </a:solidFill>
                <a:latin typeface="Rubik"/>
                <a:ea typeface="Rubik"/>
                <a:cs typeface="Rubik"/>
                <a:sym typeface="Rubik"/>
              </a:rPr>
              <a:t>The use of</a:t>
            </a:r>
            <a:r>
              <a:rPr b="1" lang="en" sz="3000">
                <a:solidFill>
                  <a:srgbClr val="B7B7B7"/>
                </a:solidFill>
                <a:latin typeface="Rubik"/>
                <a:ea typeface="Rubik"/>
                <a:cs typeface="Rubik"/>
                <a:sym typeface="Rubik"/>
              </a:rPr>
              <a:t> any equipment or facility necessary for peaceful exploration of the Moon and other celestial bodies </a:t>
            </a:r>
            <a:r>
              <a:rPr b="1" lang="en" sz="3000">
                <a:solidFill>
                  <a:schemeClr val="lt1"/>
                </a:solidFill>
                <a:latin typeface="Rubik"/>
                <a:ea typeface="Rubik"/>
                <a:cs typeface="Rubik"/>
                <a:sym typeface="Rubik"/>
              </a:rPr>
              <a:t>shall also not be prohibited</a:t>
            </a:r>
            <a:r>
              <a:rPr b="1" lang="en" sz="3000">
                <a:solidFill>
                  <a:srgbClr val="B7B7B7"/>
                </a:solidFill>
                <a:latin typeface="Rubik"/>
                <a:ea typeface="Rubik"/>
                <a:cs typeface="Rubik"/>
                <a:sym typeface="Rubik"/>
              </a:rPr>
              <a:t>.</a:t>
            </a:r>
            <a:endParaRPr b="1" sz="3000">
              <a:solidFill>
                <a:srgbClr val="B7B7B7"/>
              </a:solidFill>
              <a:latin typeface="Rubik"/>
              <a:ea typeface="Rubik"/>
              <a:cs typeface="Rubik"/>
              <a:sym typeface="Rubik"/>
            </a:endParaRPr>
          </a:p>
        </p:txBody>
      </p:sp>
      <p:sp>
        <p:nvSpPr>
          <p:cNvPr id="179" name="Google Shape;179;p27"/>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Four</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2</a:t>
            </a:r>
            <a:endParaRPr b="1" sz="1900">
              <a:solidFill>
                <a:schemeClr val="lt2"/>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Sentences 3 &amp; 4</a:t>
            </a:r>
            <a:endParaRPr b="1" sz="1900">
              <a:solidFill>
                <a:schemeClr val="lt2"/>
              </a:solidFill>
              <a:latin typeface="Rubik"/>
              <a:ea typeface="Rubik"/>
              <a:cs typeface="Rubik"/>
              <a:sym typeface="Rubi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Map&#10;&#10;Description automatically generated" id="184" name="Google Shape;184;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5" name="Google Shape;185;p28"/>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6</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International Responsibility</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89" name="Shape 189"/>
        <p:cNvGrpSpPr/>
        <p:nvPr/>
      </p:nvGrpSpPr>
      <p:grpSpPr>
        <a:xfrm>
          <a:off x="0" y="0"/>
          <a:ext cx="0" cy="0"/>
          <a:chOff x="0" y="0"/>
          <a:chExt cx="0" cy="0"/>
        </a:xfrm>
      </p:grpSpPr>
      <p:cxnSp>
        <p:nvCxnSpPr>
          <p:cNvPr id="190" name="Google Shape;190;p29"/>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91" name="Google Shape;191;p29"/>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b="1" sz="2900">
              <a:solidFill>
                <a:schemeClr val="lt2"/>
              </a:solidFill>
              <a:latin typeface="Rubik"/>
              <a:ea typeface="Rubik"/>
              <a:cs typeface="Rubik"/>
              <a:sym typeface="Rubik"/>
            </a:endParaRPr>
          </a:p>
          <a:p>
            <a:pPr indent="0" lvl="0" marL="0" rtl="0" algn="just">
              <a:lnSpc>
                <a:spcPct val="115000"/>
              </a:lnSpc>
              <a:spcBef>
                <a:spcPts val="0"/>
              </a:spcBef>
              <a:spcAft>
                <a:spcPts val="0"/>
              </a:spcAft>
              <a:buNone/>
            </a:pPr>
            <a:r>
              <a:t/>
            </a:r>
            <a:endParaRPr b="1" sz="2900">
              <a:solidFill>
                <a:schemeClr val="lt2"/>
              </a:solidFill>
              <a:latin typeface="Rubik"/>
              <a:ea typeface="Rubik"/>
              <a:cs typeface="Rubik"/>
              <a:sym typeface="Rubik"/>
            </a:endParaRPr>
          </a:p>
          <a:p>
            <a:pPr indent="0" lvl="0" marL="0" rtl="0" algn="just">
              <a:lnSpc>
                <a:spcPct val="115000"/>
              </a:lnSpc>
              <a:spcBef>
                <a:spcPts val="0"/>
              </a:spcBef>
              <a:spcAft>
                <a:spcPts val="0"/>
              </a:spcAft>
              <a:buNone/>
            </a:pPr>
            <a:r>
              <a:rPr b="1" lang="en" sz="2900">
                <a:solidFill>
                  <a:srgbClr val="B7B7B7"/>
                </a:solidFill>
                <a:latin typeface="Rubik"/>
                <a:ea typeface="Rubik"/>
                <a:cs typeface="Rubik"/>
                <a:sym typeface="Rubik"/>
              </a:rPr>
              <a:t>States Parties to the Treaty </a:t>
            </a:r>
            <a:r>
              <a:rPr b="1" lang="en" sz="2900">
                <a:solidFill>
                  <a:schemeClr val="lt1"/>
                </a:solidFill>
                <a:latin typeface="Rubik"/>
                <a:ea typeface="Rubik"/>
                <a:cs typeface="Rubik"/>
                <a:sym typeface="Rubik"/>
              </a:rPr>
              <a:t>shall bear</a:t>
            </a:r>
            <a:r>
              <a:rPr b="1" lang="en" sz="2900">
                <a:solidFill>
                  <a:srgbClr val="B7B7B7"/>
                </a:solidFill>
                <a:latin typeface="Rubik"/>
                <a:ea typeface="Rubik"/>
                <a:cs typeface="Rubik"/>
                <a:sym typeface="Rubik"/>
              </a:rPr>
              <a:t> </a:t>
            </a:r>
            <a:r>
              <a:rPr b="1" lang="en" sz="2900">
                <a:solidFill>
                  <a:srgbClr val="FFB81C"/>
                </a:solidFill>
                <a:latin typeface="Rubik"/>
                <a:ea typeface="Rubik"/>
                <a:cs typeface="Rubik"/>
                <a:sym typeface="Rubik"/>
              </a:rPr>
              <a:t>international responsibility</a:t>
            </a:r>
            <a:r>
              <a:rPr b="1" lang="en" sz="2900">
                <a:solidFill>
                  <a:srgbClr val="B7B7B7"/>
                </a:solidFill>
                <a:latin typeface="Rubik"/>
                <a:ea typeface="Rubik"/>
                <a:cs typeface="Rubik"/>
                <a:sym typeface="Rubik"/>
              </a:rPr>
              <a:t> for </a:t>
            </a:r>
            <a:r>
              <a:rPr b="1" lang="en" sz="2900">
                <a:solidFill>
                  <a:srgbClr val="FFB81C"/>
                </a:solidFill>
                <a:latin typeface="Rubik"/>
                <a:ea typeface="Rubik"/>
                <a:cs typeface="Rubik"/>
                <a:sym typeface="Rubik"/>
              </a:rPr>
              <a:t>national activities</a:t>
            </a:r>
            <a:r>
              <a:rPr b="1" lang="en" sz="2900">
                <a:solidFill>
                  <a:srgbClr val="B7B7B7"/>
                </a:solidFill>
                <a:latin typeface="Rubik"/>
                <a:ea typeface="Rubik"/>
                <a:cs typeface="Rubik"/>
                <a:sym typeface="Rubik"/>
              </a:rPr>
              <a:t> in outer space, including the Moon and other celestial bodies, whether such activities are carried on by governmental agencies or by non-governmental entities, and for </a:t>
            </a:r>
            <a:r>
              <a:rPr b="1" lang="en" sz="2900">
                <a:solidFill>
                  <a:srgbClr val="FFB81C"/>
                </a:solidFill>
                <a:latin typeface="Rubik"/>
                <a:ea typeface="Rubik"/>
                <a:cs typeface="Rubik"/>
                <a:sym typeface="Rubik"/>
              </a:rPr>
              <a:t>assuring</a:t>
            </a:r>
            <a:r>
              <a:rPr b="1" lang="en" sz="2900">
                <a:solidFill>
                  <a:srgbClr val="B7B7B7"/>
                </a:solidFill>
                <a:latin typeface="Rubik"/>
                <a:ea typeface="Rubik"/>
                <a:cs typeface="Rubik"/>
                <a:sym typeface="Rubik"/>
              </a:rPr>
              <a:t> that national activities are carried out </a:t>
            </a:r>
            <a:r>
              <a:rPr b="1" lang="en" sz="2900">
                <a:solidFill>
                  <a:srgbClr val="FFB81C"/>
                </a:solidFill>
                <a:latin typeface="Rubik"/>
                <a:ea typeface="Rubik"/>
                <a:cs typeface="Rubik"/>
                <a:sym typeface="Rubik"/>
              </a:rPr>
              <a:t>in conformity</a:t>
            </a:r>
            <a:r>
              <a:rPr b="1" lang="en" sz="2900">
                <a:solidFill>
                  <a:srgbClr val="B7B7B7"/>
                </a:solidFill>
                <a:latin typeface="Rubik"/>
                <a:ea typeface="Rubik"/>
                <a:cs typeface="Rubik"/>
                <a:sym typeface="Rubik"/>
              </a:rPr>
              <a:t> with the provisions set forth in the present Treaty. </a:t>
            </a:r>
            <a:endParaRPr b="1" sz="2900">
              <a:solidFill>
                <a:srgbClr val="B7B7B7"/>
              </a:solidFill>
              <a:latin typeface="Rubik"/>
              <a:ea typeface="Rubik"/>
              <a:cs typeface="Rubik"/>
              <a:sym typeface="Rubik"/>
            </a:endParaRPr>
          </a:p>
        </p:txBody>
      </p:sp>
      <p:sp>
        <p:nvSpPr>
          <p:cNvPr id="192" name="Google Shape;192;p29"/>
          <p:cNvSpPr/>
          <p:nvPr/>
        </p:nvSpPr>
        <p:spPr>
          <a:xfrm>
            <a:off x="0" y="515275"/>
            <a:ext cx="12192000" cy="6777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Six</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1</a:t>
            </a:r>
            <a:endParaRPr b="1" sz="1900">
              <a:solidFill>
                <a:schemeClr val="lt2"/>
              </a:solidFill>
              <a:latin typeface="Rubik"/>
              <a:ea typeface="Rubik"/>
              <a:cs typeface="Rubik"/>
              <a:sym typeface="Rubi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96" name="Shape 196"/>
        <p:cNvGrpSpPr/>
        <p:nvPr/>
      </p:nvGrpSpPr>
      <p:grpSpPr>
        <a:xfrm>
          <a:off x="0" y="0"/>
          <a:ext cx="0" cy="0"/>
          <a:chOff x="0" y="0"/>
          <a:chExt cx="0" cy="0"/>
        </a:xfrm>
      </p:grpSpPr>
      <p:cxnSp>
        <p:nvCxnSpPr>
          <p:cNvPr id="197" name="Google Shape;197;p30"/>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98" name="Google Shape;198;p30"/>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900">
                <a:solidFill>
                  <a:srgbClr val="B7B7B7"/>
                </a:solidFill>
                <a:latin typeface="Rubik"/>
                <a:ea typeface="Rubik"/>
                <a:cs typeface="Rubik"/>
                <a:sym typeface="Rubik"/>
              </a:rPr>
              <a:t>The activities of </a:t>
            </a:r>
            <a:r>
              <a:rPr b="1" lang="en" sz="2900">
                <a:solidFill>
                  <a:srgbClr val="FFB81C"/>
                </a:solidFill>
                <a:latin typeface="Rubik"/>
                <a:ea typeface="Rubik"/>
                <a:cs typeface="Rubik"/>
                <a:sym typeface="Rubik"/>
              </a:rPr>
              <a:t>non-governmental entities</a:t>
            </a:r>
            <a:r>
              <a:rPr b="1" lang="en" sz="2900">
                <a:solidFill>
                  <a:srgbClr val="B7B7B7"/>
                </a:solidFill>
                <a:latin typeface="Rubik"/>
                <a:ea typeface="Rubik"/>
                <a:cs typeface="Rubik"/>
                <a:sym typeface="Rubik"/>
              </a:rPr>
              <a:t> in outer space, including the Moon and other celestial bodies, </a:t>
            </a:r>
            <a:r>
              <a:rPr b="1" lang="en" sz="2900">
                <a:solidFill>
                  <a:schemeClr val="lt1"/>
                </a:solidFill>
                <a:latin typeface="Rubik"/>
                <a:ea typeface="Rubik"/>
                <a:cs typeface="Rubik"/>
                <a:sym typeface="Rubik"/>
              </a:rPr>
              <a:t>shall require</a:t>
            </a:r>
            <a:r>
              <a:rPr b="1" lang="en" sz="2900">
                <a:solidFill>
                  <a:srgbClr val="B7B7B7"/>
                </a:solidFill>
                <a:latin typeface="Rubik"/>
                <a:ea typeface="Rubik"/>
                <a:cs typeface="Rubik"/>
                <a:sym typeface="Rubik"/>
              </a:rPr>
              <a:t> </a:t>
            </a:r>
            <a:r>
              <a:rPr b="1" lang="en" sz="2900">
                <a:solidFill>
                  <a:srgbClr val="FFB81C"/>
                </a:solidFill>
                <a:latin typeface="Rubik"/>
                <a:ea typeface="Rubik"/>
                <a:cs typeface="Rubik"/>
                <a:sym typeface="Rubik"/>
              </a:rPr>
              <a:t>authorization</a:t>
            </a:r>
            <a:r>
              <a:rPr b="1" lang="en" sz="2900">
                <a:solidFill>
                  <a:srgbClr val="B7B7B7"/>
                </a:solidFill>
                <a:latin typeface="Rubik"/>
                <a:ea typeface="Rubik"/>
                <a:cs typeface="Rubik"/>
                <a:sym typeface="Rubik"/>
              </a:rPr>
              <a:t> and </a:t>
            </a:r>
            <a:r>
              <a:rPr b="1" lang="en" sz="2900">
                <a:solidFill>
                  <a:srgbClr val="FFB81C"/>
                </a:solidFill>
                <a:latin typeface="Rubik"/>
                <a:ea typeface="Rubik"/>
                <a:cs typeface="Rubik"/>
                <a:sym typeface="Rubik"/>
              </a:rPr>
              <a:t>continuing supervision</a:t>
            </a:r>
            <a:r>
              <a:rPr b="1" lang="en" sz="2900">
                <a:solidFill>
                  <a:srgbClr val="B7B7B7"/>
                </a:solidFill>
                <a:latin typeface="Rubik"/>
                <a:ea typeface="Rubik"/>
                <a:cs typeface="Rubik"/>
                <a:sym typeface="Rubik"/>
              </a:rPr>
              <a:t> by the appropriate State Party to the Treaty.</a:t>
            </a:r>
            <a:endParaRPr b="1" sz="2900">
              <a:solidFill>
                <a:srgbClr val="B7B7B7"/>
              </a:solidFill>
              <a:latin typeface="Rubik"/>
              <a:ea typeface="Rubik"/>
              <a:cs typeface="Rubik"/>
              <a:sym typeface="Rubik"/>
            </a:endParaRPr>
          </a:p>
        </p:txBody>
      </p:sp>
      <p:sp>
        <p:nvSpPr>
          <p:cNvPr id="199" name="Google Shape;199;p30"/>
          <p:cNvSpPr/>
          <p:nvPr/>
        </p:nvSpPr>
        <p:spPr>
          <a:xfrm>
            <a:off x="0" y="515275"/>
            <a:ext cx="12192000" cy="6777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Six</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2</a:t>
            </a:r>
            <a:endParaRPr b="1" sz="1900">
              <a:solidFill>
                <a:schemeClr val="lt2"/>
              </a:solidFill>
              <a:latin typeface="Rubik"/>
              <a:ea typeface="Rubik"/>
              <a:cs typeface="Rubik"/>
              <a:sym typeface="Rubik"/>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Map&#10;&#10;Description automatically generated" id="204" name="Google Shape;204;p3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5" name="Google Shape;205;p31"/>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7</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International Liability</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A picture containing outdoor, water sport&#10;&#10;Description automatically generated" id="91" name="Google Shape;91;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2" name="Google Shape;92;p14"/>
          <p:cNvSpPr txBox="1"/>
          <p:nvPr>
            <p:ph idx="1" type="subTitle"/>
          </p:nvPr>
        </p:nvSpPr>
        <p:spPr>
          <a:xfrm>
            <a:off x="283850" y="1929350"/>
            <a:ext cx="11409300" cy="44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9600"/>
              <a:buNone/>
            </a:pPr>
            <a:r>
              <a:rPr b="1" lang="en" sz="5000">
                <a:solidFill>
                  <a:srgbClr val="FFB81C"/>
                </a:solidFill>
                <a:latin typeface="Rubik"/>
                <a:ea typeface="Rubik"/>
                <a:cs typeface="Rubik"/>
                <a:sym typeface="Rubik"/>
              </a:rPr>
              <a:t>Overview of this presentation: </a:t>
            </a:r>
            <a:endParaRPr b="1" sz="5000">
              <a:solidFill>
                <a:srgbClr val="FFB81C"/>
              </a:solidFill>
              <a:latin typeface="Rubik"/>
              <a:ea typeface="Rubik"/>
              <a:cs typeface="Rubik"/>
              <a:sym typeface="Rubik"/>
            </a:endParaRPr>
          </a:p>
          <a:p>
            <a:pPr indent="0" lvl="0" marL="0" rtl="0" algn="l">
              <a:spcBef>
                <a:spcPts val="0"/>
              </a:spcBef>
              <a:spcAft>
                <a:spcPts val="0"/>
              </a:spcAft>
              <a:buClr>
                <a:schemeClr val="lt1"/>
              </a:buClr>
              <a:buSzPts val="9600"/>
              <a:buNone/>
            </a:pPr>
            <a:r>
              <a:t/>
            </a:r>
            <a:endParaRPr b="1">
              <a:solidFill>
                <a:srgbClr val="FFB81C"/>
              </a:solidFill>
              <a:latin typeface="Rubik"/>
              <a:ea typeface="Rubik"/>
              <a:cs typeface="Rubik"/>
              <a:sym typeface="Rubik"/>
            </a:endParaRPr>
          </a:p>
          <a:p>
            <a:pPr indent="0" lvl="0" marL="0" rtl="0" algn="l">
              <a:spcBef>
                <a:spcPts val="0"/>
              </a:spcBef>
              <a:spcAft>
                <a:spcPts val="0"/>
              </a:spcAft>
              <a:buClr>
                <a:schemeClr val="lt1"/>
              </a:buClr>
              <a:buSzPts val="9600"/>
              <a:buFont typeface="Arial"/>
              <a:buNone/>
            </a:pPr>
            <a:r>
              <a:rPr lang="en">
                <a:solidFill>
                  <a:srgbClr val="FFB81C"/>
                </a:solidFill>
                <a:latin typeface="Rubik Medium"/>
                <a:ea typeface="Rubik Medium"/>
                <a:cs typeface="Rubik Medium"/>
                <a:sym typeface="Rubik Medium"/>
              </a:rPr>
              <a:t>The 1967 Outer Space Treaty contains numerous </a:t>
            </a:r>
            <a:r>
              <a:rPr lang="en">
                <a:solidFill>
                  <a:schemeClr val="lt1"/>
                </a:solidFill>
                <a:latin typeface="Rubik Medium"/>
                <a:ea typeface="Rubik Medium"/>
                <a:cs typeface="Rubik Medium"/>
                <a:sym typeface="Rubik Medium"/>
              </a:rPr>
              <a:t>general provisions</a:t>
            </a:r>
            <a:r>
              <a:rPr lang="en">
                <a:solidFill>
                  <a:srgbClr val="D8D8D8"/>
                </a:solidFill>
                <a:latin typeface="Rubik Medium"/>
                <a:ea typeface="Rubik Medium"/>
                <a:cs typeface="Rubik Medium"/>
                <a:sym typeface="Rubik Medium"/>
              </a:rPr>
              <a:t> </a:t>
            </a:r>
            <a:r>
              <a:rPr lang="en">
                <a:solidFill>
                  <a:srgbClr val="FFB81C"/>
                </a:solidFill>
                <a:latin typeface="Rubik Medium"/>
                <a:ea typeface="Rubik Medium"/>
                <a:cs typeface="Rubik Medium"/>
                <a:sym typeface="Rubik Medium"/>
              </a:rPr>
              <a:t>regulating space activities, and a few provisions specific to lunar activities.</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Font typeface="Arial"/>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Font typeface="Arial"/>
              <a:buNone/>
            </a:pPr>
            <a:r>
              <a:rPr lang="en">
                <a:solidFill>
                  <a:srgbClr val="FFB81C"/>
                </a:solidFill>
                <a:latin typeface="Rubik Medium"/>
                <a:ea typeface="Rubik Medium"/>
                <a:cs typeface="Rubik Medium"/>
                <a:sym typeface="Rubik Medium"/>
              </a:rPr>
              <a:t>The Artemis Accords largely re-iterates these provisions, with a few </a:t>
            </a:r>
            <a:r>
              <a:rPr lang="en">
                <a:solidFill>
                  <a:schemeClr val="lt1"/>
                </a:solidFill>
                <a:latin typeface="Rubik Medium"/>
                <a:ea typeface="Rubik Medium"/>
                <a:cs typeface="Rubik Medium"/>
                <a:sym typeface="Rubik Medium"/>
              </a:rPr>
              <a:t>novel innovations and clarifications</a:t>
            </a:r>
            <a:r>
              <a:rPr lang="en">
                <a:solidFill>
                  <a:srgbClr val="FFB81C"/>
                </a:solidFill>
                <a:latin typeface="Rubik Medium"/>
                <a:ea typeface="Rubik Medium"/>
                <a:cs typeface="Rubik Medium"/>
                <a:sym typeface="Rubik Medium"/>
              </a:rPr>
              <a:t>.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Font typeface="Arial"/>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Font typeface="Arial"/>
              <a:buNone/>
            </a:pPr>
            <a:r>
              <a:rPr lang="en">
                <a:solidFill>
                  <a:srgbClr val="FFB81C"/>
                </a:solidFill>
                <a:latin typeface="Rubik Medium"/>
                <a:ea typeface="Rubik Medium"/>
                <a:cs typeface="Rubik Medium"/>
                <a:sym typeface="Rubik Medium"/>
              </a:rPr>
              <a:t>Actual lunar economic development necessitates </a:t>
            </a:r>
            <a:r>
              <a:rPr lang="en">
                <a:solidFill>
                  <a:schemeClr val="lt1"/>
                </a:solidFill>
                <a:latin typeface="Rubik Medium"/>
                <a:ea typeface="Rubik Medium"/>
                <a:cs typeface="Rubik Medium"/>
                <a:sym typeface="Rubik Medium"/>
              </a:rPr>
              <a:t>further specificity</a:t>
            </a:r>
            <a:r>
              <a:rPr lang="en">
                <a:solidFill>
                  <a:srgbClr val="FFB81C"/>
                </a:solidFill>
                <a:latin typeface="Rubik Medium"/>
                <a:ea typeface="Rubik Medium"/>
                <a:cs typeface="Rubik Medium"/>
                <a:sym typeface="Rubik Medium"/>
              </a:rPr>
              <a:t> in the law </a:t>
            </a:r>
            <a:r>
              <a:rPr lang="en" sz="1700">
                <a:solidFill>
                  <a:srgbClr val="FFB81C"/>
                </a:solidFill>
                <a:latin typeface="Rubik Medium"/>
                <a:ea typeface="Rubik Medium"/>
                <a:cs typeface="Rubik Medium"/>
                <a:sym typeface="Rubik Medium"/>
              </a:rPr>
              <a:t>(whether at international, national, or contractual levels)</a:t>
            </a:r>
            <a:endParaRPr sz="1700">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Font typeface="Arial"/>
              <a:buNone/>
            </a:pPr>
            <a:r>
              <a:t/>
            </a:r>
            <a:endParaRPr sz="1700">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Font typeface="Arial"/>
              <a:buNone/>
            </a:pPr>
            <a:r>
              <a:t/>
            </a:r>
            <a:endParaRPr sz="1700">
              <a:solidFill>
                <a:srgbClr val="FFB81C"/>
              </a:solidFill>
              <a:latin typeface="Rubik Medium"/>
              <a:ea typeface="Rubik Medium"/>
              <a:cs typeface="Rubik Medium"/>
              <a:sym typeface="Rubik Medium"/>
            </a:endParaRPr>
          </a:p>
          <a:p>
            <a:pPr indent="0" lvl="0" marL="0" rtl="0" algn="r">
              <a:spcBef>
                <a:spcPts val="0"/>
              </a:spcBef>
              <a:spcAft>
                <a:spcPts val="0"/>
              </a:spcAft>
              <a:buClr>
                <a:schemeClr val="lt1"/>
              </a:buClr>
              <a:buSzPts val="9600"/>
              <a:buFont typeface="Arial"/>
              <a:buNone/>
            </a:pPr>
            <a:r>
              <a:rPr i="1" lang="en" sz="1500">
                <a:solidFill>
                  <a:srgbClr val="FFB81C"/>
                </a:solidFill>
                <a:latin typeface="Rubik Medium"/>
                <a:ea typeface="Rubik Medium"/>
                <a:cs typeface="Rubik Medium"/>
                <a:sym typeface="Rubik Medium"/>
              </a:rPr>
              <a:t>These slides are available at: </a:t>
            </a:r>
            <a:r>
              <a:rPr lang="en" sz="1500">
                <a:solidFill>
                  <a:schemeClr val="lt1"/>
                </a:solidFill>
                <a:uFill>
                  <a:noFill/>
                </a:uFill>
                <a:latin typeface="Rubik Medium"/>
                <a:ea typeface="Rubik Medium"/>
                <a:cs typeface="Rubik Medium"/>
                <a:sym typeface="Rubik Medium"/>
                <a:hlinkClick r:id="rId4">
                  <a:extLst>
                    <a:ext uri="{A12FA001-AC4F-418D-AE19-62706E023703}">
                      <ahyp:hlinkClr val="tx"/>
                    </a:ext>
                  </a:extLst>
                </a:hlinkClick>
              </a:rPr>
              <a:t>https://bit.ly/LSICMay4</a:t>
            </a:r>
            <a:endParaRPr sz="1500">
              <a:solidFill>
                <a:schemeClr val="lt1"/>
              </a:solidFill>
              <a:latin typeface="Rubik Medium"/>
              <a:ea typeface="Rubik Medium"/>
              <a:cs typeface="Rubik Medium"/>
              <a:sym typeface="Rubik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Map&#10;&#10;Description automatically generated" id="210" name="Google Shape;210;p3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1" name="Google Shape;211;p32"/>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8</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Jurisdiction and Control</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Map&#10;&#10;Description automatically generated" id="216" name="Google Shape;216;p3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7" name="Google Shape;217;p33"/>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9</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Cooperation &amp; Mutual Assistance</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Due Regard &amp; Harmful Contamination</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21" name="Shape 221"/>
        <p:cNvGrpSpPr/>
        <p:nvPr/>
      </p:nvGrpSpPr>
      <p:grpSpPr>
        <a:xfrm>
          <a:off x="0" y="0"/>
          <a:ext cx="0" cy="0"/>
          <a:chOff x="0" y="0"/>
          <a:chExt cx="0" cy="0"/>
        </a:xfrm>
      </p:grpSpPr>
      <p:cxnSp>
        <p:nvCxnSpPr>
          <p:cNvPr id="222" name="Google Shape;222;p34"/>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23" name="Google Shape;223;p34"/>
          <p:cNvSpPr txBox="1"/>
          <p:nvPr/>
        </p:nvSpPr>
        <p:spPr>
          <a:xfrm>
            <a:off x="464500" y="0"/>
            <a:ext cx="11430000" cy="6858000"/>
          </a:xfrm>
          <a:prstGeom prst="rect">
            <a:avLst/>
          </a:prstGeom>
          <a:noFill/>
          <a:ln>
            <a:noFill/>
          </a:ln>
        </p:spPr>
        <p:txBody>
          <a:bodyPr anchorCtr="0" anchor="ctr" bIns="91425" lIns="91425" spcFirstLastPara="1" rIns="0" wrap="square" tIns="91425">
            <a:noAutofit/>
          </a:bodyPr>
          <a:lstStyle/>
          <a:p>
            <a:pPr indent="0" lvl="0" marL="0" rtl="0" algn="just">
              <a:lnSpc>
                <a:spcPct val="115000"/>
              </a:lnSpc>
              <a:spcBef>
                <a:spcPts val="0"/>
              </a:spcBef>
              <a:spcAft>
                <a:spcPts val="0"/>
              </a:spcAft>
              <a:buNone/>
            </a:pPr>
            <a:r>
              <a:t/>
            </a:r>
            <a:endParaRPr b="1" sz="2500">
              <a:solidFill>
                <a:srgbClr val="B7B7B7"/>
              </a:solidFill>
              <a:latin typeface="Rubik"/>
              <a:ea typeface="Rubik"/>
              <a:cs typeface="Rubik"/>
              <a:sym typeface="Rubik"/>
            </a:endParaRPr>
          </a:p>
          <a:p>
            <a:pPr indent="0" lvl="0" marL="0" rtl="0" algn="just">
              <a:lnSpc>
                <a:spcPct val="115000"/>
              </a:lnSpc>
              <a:spcBef>
                <a:spcPts val="0"/>
              </a:spcBef>
              <a:spcAft>
                <a:spcPts val="0"/>
              </a:spcAft>
              <a:buNone/>
            </a:pPr>
            <a:r>
              <a:rPr b="1" lang="en" sz="2500">
                <a:solidFill>
                  <a:srgbClr val="B7B7B7"/>
                </a:solidFill>
                <a:latin typeface="Rubik"/>
                <a:ea typeface="Rubik"/>
                <a:cs typeface="Rubik"/>
                <a:sym typeface="Rubik"/>
              </a:rPr>
              <a:t>In the exploration and use of outer space, including the Moon and other celestial bodies, States Parties to the Treaty </a:t>
            </a:r>
            <a:r>
              <a:rPr b="1" lang="en" sz="2500">
                <a:solidFill>
                  <a:schemeClr val="lt1"/>
                </a:solidFill>
                <a:latin typeface="Rubik"/>
                <a:ea typeface="Rubik"/>
                <a:cs typeface="Rubik"/>
                <a:sym typeface="Rubik"/>
              </a:rPr>
              <a:t>shall be guided</a:t>
            </a:r>
            <a:r>
              <a:rPr b="1" lang="en" sz="2500">
                <a:solidFill>
                  <a:srgbClr val="B7B7B7"/>
                </a:solidFill>
                <a:latin typeface="Rubik"/>
                <a:ea typeface="Rubik"/>
                <a:cs typeface="Rubik"/>
                <a:sym typeface="Rubik"/>
              </a:rPr>
              <a:t> by the </a:t>
            </a:r>
            <a:r>
              <a:rPr b="1" lang="en" sz="2500">
                <a:solidFill>
                  <a:srgbClr val="FFB81C"/>
                </a:solidFill>
                <a:latin typeface="Rubik"/>
                <a:ea typeface="Rubik"/>
                <a:cs typeface="Rubik"/>
                <a:sym typeface="Rubik"/>
              </a:rPr>
              <a:t>principle of cooperation</a:t>
            </a:r>
            <a:r>
              <a:rPr b="1" lang="en" sz="2500">
                <a:solidFill>
                  <a:srgbClr val="B7B7B7"/>
                </a:solidFill>
                <a:latin typeface="Rubik"/>
                <a:ea typeface="Rubik"/>
                <a:cs typeface="Rubik"/>
                <a:sym typeface="Rubik"/>
              </a:rPr>
              <a:t> and </a:t>
            </a:r>
            <a:r>
              <a:rPr b="1" lang="en" sz="2500">
                <a:solidFill>
                  <a:srgbClr val="FFB81C"/>
                </a:solidFill>
                <a:latin typeface="Rubik"/>
                <a:ea typeface="Rubik"/>
                <a:cs typeface="Rubik"/>
                <a:sym typeface="Rubik"/>
              </a:rPr>
              <a:t>mutual assistance</a:t>
            </a:r>
            <a:r>
              <a:rPr b="1" lang="en" sz="2500">
                <a:solidFill>
                  <a:srgbClr val="B7B7B7"/>
                </a:solidFill>
                <a:latin typeface="Rubik"/>
                <a:ea typeface="Rubik"/>
                <a:cs typeface="Rubik"/>
                <a:sym typeface="Rubik"/>
              </a:rPr>
              <a:t> and </a:t>
            </a:r>
            <a:r>
              <a:rPr b="1" lang="en" sz="2500">
                <a:solidFill>
                  <a:schemeClr val="lt1"/>
                </a:solidFill>
                <a:latin typeface="Rubik"/>
                <a:ea typeface="Rubik"/>
                <a:cs typeface="Rubik"/>
                <a:sym typeface="Rubik"/>
              </a:rPr>
              <a:t>shall conduct</a:t>
            </a:r>
            <a:r>
              <a:rPr b="1" lang="en" sz="2500">
                <a:solidFill>
                  <a:srgbClr val="B7B7B7"/>
                </a:solidFill>
                <a:latin typeface="Rubik"/>
                <a:ea typeface="Rubik"/>
                <a:cs typeface="Rubik"/>
                <a:sym typeface="Rubik"/>
              </a:rPr>
              <a:t> all their activities in outer space, including the Moon and other celestial bodies, with </a:t>
            </a:r>
            <a:r>
              <a:rPr b="1" lang="en" sz="2500">
                <a:solidFill>
                  <a:srgbClr val="FFB81C"/>
                </a:solidFill>
                <a:latin typeface="Rubik"/>
                <a:ea typeface="Rubik"/>
                <a:cs typeface="Rubik"/>
                <a:sym typeface="Rubik"/>
              </a:rPr>
              <a:t>due regard</a:t>
            </a:r>
            <a:r>
              <a:rPr b="1" lang="en" sz="2500">
                <a:solidFill>
                  <a:srgbClr val="B7B7B7"/>
                </a:solidFill>
                <a:latin typeface="Rubik"/>
                <a:ea typeface="Rubik"/>
                <a:cs typeface="Rubik"/>
                <a:sym typeface="Rubik"/>
              </a:rPr>
              <a:t> to the corresponding interests of all other States Parties to the Treaty.</a:t>
            </a:r>
            <a:endParaRPr b="1" sz="2500">
              <a:solidFill>
                <a:srgbClr val="B7B7B7"/>
              </a:solidFill>
              <a:latin typeface="Rubik"/>
              <a:ea typeface="Rubik"/>
              <a:cs typeface="Rubik"/>
              <a:sym typeface="Rubik"/>
            </a:endParaRPr>
          </a:p>
        </p:txBody>
      </p:sp>
      <p:sp>
        <p:nvSpPr>
          <p:cNvPr id="224" name="Google Shape;224;p34"/>
          <p:cNvSpPr/>
          <p:nvPr/>
        </p:nvSpPr>
        <p:spPr>
          <a:xfrm>
            <a:off x="0" y="515275"/>
            <a:ext cx="12192000" cy="900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9</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rgbClr val="D8D8D8"/>
                </a:solidFill>
                <a:latin typeface="Rubik"/>
                <a:ea typeface="Rubik"/>
                <a:cs typeface="Rubik"/>
                <a:sym typeface="Rubik"/>
              </a:rPr>
              <a:t>Sentence 1</a:t>
            </a:r>
            <a:endParaRPr b="1" sz="1900">
              <a:solidFill>
                <a:srgbClr val="D8D8D8"/>
              </a:solidFill>
              <a:latin typeface="Rubik"/>
              <a:ea typeface="Rubik"/>
              <a:cs typeface="Rubik"/>
              <a:sym typeface="Rubik"/>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28" name="Shape 228"/>
        <p:cNvGrpSpPr/>
        <p:nvPr/>
      </p:nvGrpSpPr>
      <p:grpSpPr>
        <a:xfrm>
          <a:off x="0" y="0"/>
          <a:ext cx="0" cy="0"/>
          <a:chOff x="0" y="0"/>
          <a:chExt cx="0" cy="0"/>
        </a:xfrm>
      </p:grpSpPr>
      <p:cxnSp>
        <p:nvCxnSpPr>
          <p:cNvPr id="229" name="Google Shape;229;p35"/>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30" name="Google Shape;230;p35"/>
          <p:cNvSpPr txBox="1"/>
          <p:nvPr/>
        </p:nvSpPr>
        <p:spPr>
          <a:xfrm>
            <a:off x="464500" y="0"/>
            <a:ext cx="11430000" cy="6858000"/>
          </a:xfrm>
          <a:prstGeom prst="rect">
            <a:avLst/>
          </a:prstGeom>
          <a:noFill/>
          <a:ln>
            <a:noFill/>
          </a:ln>
        </p:spPr>
        <p:txBody>
          <a:bodyPr anchorCtr="0" anchor="ctr" bIns="91425" lIns="91425" spcFirstLastPara="1" rIns="0" wrap="square" tIns="91425">
            <a:noAutofit/>
          </a:bodyPr>
          <a:lstStyle/>
          <a:p>
            <a:pPr indent="0" lvl="0" marL="0" rtl="0" algn="just">
              <a:lnSpc>
                <a:spcPct val="115000"/>
              </a:lnSpc>
              <a:spcBef>
                <a:spcPts val="0"/>
              </a:spcBef>
              <a:spcAft>
                <a:spcPts val="0"/>
              </a:spcAft>
              <a:buNone/>
            </a:pPr>
            <a:r>
              <a:t/>
            </a:r>
            <a:endParaRPr b="1" sz="2500">
              <a:solidFill>
                <a:srgbClr val="B7B7B7"/>
              </a:solidFill>
              <a:latin typeface="Rubik"/>
              <a:ea typeface="Rubik"/>
              <a:cs typeface="Rubik"/>
              <a:sym typeface="Rubik"/>
            </a:endParaRPr>
          </a:p>
          <a:p>
            <a:pPr indent="0" lvl="0" marL="0" rtl="0" algn="just">
              <a:lnSpc>
                <a:spcPct val="115000"/>
              </a:lnSpc>
              <a:spcBef>
                <a:spcPts val="0"/>
              </a:spcBef>
              <a:spcAft>
                <a:spcPts val="0"/>
              </a:spcAft>
              <a:buNone/>
            </a:pPr>
            <a:r>
              <a:rPr b="1" lang="en" sz="2500">
                <a:solidFill>
                  <a:srgbClr val="B7B7B7"/>
                </a:solidFill>
                <a:latin typeface="Rubik"/>
                <a:ea typeface="Rubik"/>
                <a:cs typeface="Rubik"/>
                <a:sym typeface="Rubik"/>
              </a:rPr>
              <a:t>States Parties to the Treaty </a:t>
            </a:r>
            <a:r>
              <a:rPr b="1" lang="en" sz="2500">
                <a:solidFill>
                  <a:schemeClr val="lt1"/>
                </a:solidFill>
                <a:latin typeface="Rubik"/>
                <a:ea typeface="Rubik"/>
                <a:cs typeface="Rubik"/>
                <a:sym typeface="Rubik"/>
              </a:rPr>
              <a:t>shall pursue</a:t>
            </a:r>
            <a:r>
              <a:rPr b="1" lang="en" sz="2500">
                <a:solidFill>
                  <a:srgbClr val="B7B7B7"/>
                </a:solidFill>
                <a:latin typeface="Rubik"/>
                <a:ea typeface="Rubik"/>
                <a:cs typeface="Rubik"/>
                <a:sym typeface="Rubik"/>
              </a:rPr>
              <a:t> studies of outer space, including the Moon and other celestial bodies, </a:t>
            </a:r>
            <a:r>
              <a:rPr b="1" lang="en" sz="2500">
                <a:solidFill>
                  <a:schemeClr val="lt1"/>
                </a:solidFill>
                <a:latin typeface="Rubik"/>
                <a:ea typeface="Rubik"/>
                <a:cs typeface="Rubik"/>
                <a:sym typeface="Rubik"/>
              </a:rPr>
              <a:t>and conduct</a:t>
            </a:r>
            <a:r>
              <a:rPr b="1" lang="en" sz="2500">
                <a:solidFill>
                  <a:srgbClr val="B7B7B7"/>
                </a:solidFill>
                <a:latin typeface="Rubik"/>
                <a:ea typeface="Rubik"/>
                <a:cs typeface="Rubik"/>
                <a:sym typeface="Rubik"/>
              </a:rPr>
              <a:t> exploration of them so as to avoid their </a:t>
            </a:r>
            <a:r>
              <a:rPr b="1" lang="en" sz="2500">
                <a:solidFill>
                  <a:srgbClr val="FFB81C"/>
                </a:solidFill>
                <a:latin typeface="Rubik"/>
                <a:ea typeface="Rubik"/>
                <a:cs typeface="Rubik"/>
                <a:sym typeface="Rubik"/>
              </a:rPr>
              <a:t>harmful contamination</a:t>
            </a:r>
            <a:r>
              <a:rPr b="1" lang="en" sz="2500">
                <a:solidFill>
                  <a:srgbClr val="B7B7B7"/>
                </a:solidFill>
                <a:latin typeface="Rubik"/>
                <a:ea typeface="Rubik"/>
                <a:cs typeface="Rubik"/>
                <a:sym typeface="Rubik"/>
              </a:rPr>
              <a:t> and also adverse changes in the environment of the Earth resulting from the introduction of extraterrestrial matter and, where necessary, </a:t>
            </a:r>
            <a:r>
              <a:rPr b="1" lang="en" sz="2500">
                <a:solidFill>
                  <a:schemeClr val="lt1"/>
                </a:solidFill>
                <a:latin typeface="Rubik"/>
                <a:ea typeface="Rubik"/>
                <a:cs typeface="Rubik"/>
                <a:sym typeface="Rubik"/>
              </a:rPr>
              <a:t>shall adopt</a:t>
            </a:r>
            <a:r>
              <a:rPr b="1" lang="en" sz="2500">
                <a:solidFill>
                  <a:srgbClr val="B7B7B7"/>
                </a:solidFill>
                <a:latin typeface="Rubik"/>
                <a:ea typeface="Rubik"/>
                <a:cs typeface="Rubik"/>
                <a:sym typeface="Rubik"/>
              </a:rPr>
              <a:t> </a:t>
            </a:r>
            <a:r>
              <a:rPr b="1" lang="en" sz="2500">
                <a:solidFill>
                  <a:srgbClr val="FFB81C"/>
                </a:solidFill>
                <a:latin typeface="Rubik"/>
                <a:ea typeface="Rubik"/>
                <a:cs typeface="Rubik"/>
                <a:sym typeface="Rubik"/>
              </a:rPr>
              <a:t>appropriate measures</a:t>
            </a:r>
            <a:r>
              <a:rPr b="1" lang="en" sz="2500">
                <a:solidFill>
                  <a:srgbClr val="B7B7B7"/>
                </a:solidFill>
                <a:latin typeface="Rubik"/>
                <a:ea typeface="Rubik"/>
                <a:cs typeface="Rubik"/>
                <a:sym typeface="Rubik"/>
              </a:rPr>
              <a:t> for this purpose.</a:t>
            </a:r>
            <a:endParaRPr b="1" sz="2500">
              <a:solidFill>
                <a:srgbClr val="B7B7B7"/>
              </a:solidFill>
              <a:latin typeface="Rubik"/>
              <a:ea typeface="Rubik"/>
              <a:cs typeface="Rubik"/>
              <a:sym typeface="Rubik"/>
            </a:endParaRPr>
          </a:p>
        </p:txBody>
      </p:sp>
      <p:sp>
        <p:nvSpPr>
          <p:cNvPr id="231" name="Google Shape;231;p35"/>
          <p:cNvSpPr/>
          <p:nvPr/>
        </p:nvSpPr>
        <p:spPr>
          <a:xfrm>
            <a:off x="0" y="515275"/>
            <a:ext cx="12192000" cy="900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9</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rgbClr val="D8D8D8"/>
                </a:solidFill>
                <a:latin typeface="Rubik"/>
                <a:ea typeface="Rubik"/>
                <a:cs typeface="Rubik"/>
                <a:sym typeface="Rubik"/>
              </a:rPr>
              <a:t>Sentence 2</a:t>
            </a:r>
            <a:endParaRPr b="1" sz="1900">
              <a:solidFill>
                <a:srgbClr val="D8D8D8"/>
              </a:solidFill>
              <a:latin typeface="Rubik"/>
              <a:ea typeface="Rubik"/>
              <a:cs typeface="Rubik"/>
              <a:sym typeface="Rubik"/>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Map&#10;&#10;Description automatically generated" id="236" name="Google Shape;236;p3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7" name="Google Shape;237;p36"/>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12</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Visitations on the Moon</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41" name="Shape 241"/>
        <p:cNvGrpSpPr/>
        <p:nvPr/>
      </p:nvGrpSpPr>
      <p:grpSpPr>
        <a:xfrm>
          <a:off x="0" y="0"/>
          <a:ext cx="0" cy="0"/>
          <a:chOff x="0" y="0"/>
          <a:chExt cx="0" cy="0"/>
        </a:xfrm>
      </p:grpSpPr>
      <p:cxnSp>
        <p:nvCxnSpPr>
          <p:cNvPr id="242" name="Google Shape;242;p37"/>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43" name="Google Shape;243;p37"/>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500">
                <a:solidFill>
                  <a:srgbClr val="B7B7B7"/>
                </a:solidFill>
                <a:latin typeface="Rubik"/>
                <a:ea typeface="Rubik"/>
                <a:cs typeface="Rubik"/>
                <a:sym typeface="Rubik"/>
              </a:rPr>
              <a:t>All </a:t>
            </a:r>
            <a:r>
              <a:rPr b="1" lang="en" sz="2500">
                <a:solidFill>
                  <a:srgbClr val="FFB81C"/>
                </a:solidFill>
                <a:latin typeface="Rubik"/>
                <a:ea typeface="Rubik"/>
                <a:cs typeface="Rubik"/>
                <a:sym typeface="Rubik"/>
              </a:rPr>
              <a:t>stations</a:t>
            </a:r>
            <a:r>
              <a:rPr b="1" lang="en" sz="2500">
                <a:solidFill>
                  <a:srgbClr val="B7B7B7"/>
                </a:solidFill>
                <a:latin typeface="Rubik"/>
                <a:ea typeface="Rubik"/>
                <a:cs typeface="Rubik"/>
                <a:sym typeface="Rubik"/>
              </a:rPr>
              <a:t>, </a:t>
            </a:r>
            <a:r>
              <a:rPr b="1" lang="en" sz="2500">
                <a:solidFill>
                  <a:srgbClr val="FFB81C"/>
                </a:solidFill>
                <a:latin typeface="Rubik"/>
                <a:ea typeface="Rubik"/>
                <a:cs typeface="Rubik"/>
                <a:sym typeface="Rubik"/>
              </a:rPr>
              <a:t>installations</a:t>
            </a:r>
            <a:r>
              <a:rPr b="1" lang="en" sz="2500">
                <a:solidFill>
                  <a:srgbClr val="B7B7B7"/>
                </a:solidFill>
                <a:latin typeface="Rubik"/>
                <a:ea typeface="Rubik"/>
                <a:cs typeface="Rubik"/>
                <a:sym typeface="Rubik"/>
              </a:rPr>
              <a:t>, </a:t>
            </a:r>
            <a:r>
              <a:rPr b="1" lang="en" sz="2500">
                <a:solidFill>
                  <a:srgbClr val="FFB81C"/>
                </a:solidFill>
                <a:latin typeface="Rubik"/>
                <a:ea typeface="Rubik"/>
                <a:cs typeface="Rubik"/>
                <a:sym typeface="Rubik"/>
              </a:rPr>
              <a:t>equipment</a:t>
            </a:r>
            <a:r>
              <a:rPr b="1" lang="en" sz="2500">
                <a:solidFill>
                  <a:srgbClr val="B7B7B7"/>
                </a:solidFill>
                <a:latin typeface="Rubik"/>
                <a:ea typeface="Rubik"/>
                <a:cs typeface="Rubik"/>
                <a:sym typeface="Rubik"/>
              </a:rPr>
              <a:t> and </a:t>
            </a:r>
            <a:r>
              <a:rPr b="1" lang="en" sz="2500">
                <a:solidFill>
                  <a:srgbClr val="FFB81C"/>
                </a:solidFill>
                <a:latin typeface="Rubik"/>
                <a:ea typeface="Rubik"/>
                <a:cs typeface="Rubik"/>
                <a:sym typeface="Rubik"/>
              </a:rPr>
              <a:t>space vehicles</a:t>
            </a:r>
            <a:r>
              <a:rPr b="1" lang="en" sz="2500">
                <a:solidFill>
                  <a:srgbClr val="B7B7B7"/>
                </a:solidFill>
                <a:latin typeface="Rubik"/>
                <a:ea typeface="Rubik"/>
                <a:cs typeface="Rubik"/>
                <a:sym typeface="Rubik"/>
              </a:rPr>
              <a:t> on the Moon and other celestial bodies </a:t>
            </a:r>
            <a:r>
              <a:rPr b="1" lang="en" sz="2500">
                <a:solidFill>
                  <a:schemeClr val="lt1"/>
                </a:solidFill>
                <a:latin typeface="Rubik"/>
                <a:ea typeface="Rubik"/>
                <a:cs typeface="Rubik"/>
                <a:sym typeface="Rubik"/>
              </a:rPr>
              <a:t>shall be open</a:t>
            </a:r>
            <a:r>
              <a:rPr b="1" lang="en" sz="2500">
                <a:solidFill>
                  <a:srgbClr val="B7B7B7"/>
                </a:solidFill>
                <a:latin typeface="Rubik"/>
                <a:ea typeface="Rubik"/>
                <a:cs typeface="Rubik"/>
                <a:sym typeface="Rubik"/>
              </a:rPr>
              <a:t> to </a:t>
            </a:r>
            <a:r>
              <a:rPr b="1" lang="en" sz="2500">
                <a:solidFill>
                  <a:srgbClr val="FFB81C"/>
                </a:solidFill>
                <a:latin typeface="Rubik"/>
                <a:ea typeface="Rubik"/>
                <a:cs typeface="Rubik"/>
                <a:sym typeface="Rubik"/>
              </a:rPr>
              <a:t>representatives</a:t>
            </a:r>
            <a:r>
              <a:rPr b="1" lang="en" sz="2500">
                <a:solidFill>
                  <a:srgbClr val="B7B7B7"/>
                </a:solidFill>
                <a:latin typeface="Rubik"/>
                <a:ea typeface="Rubik"/>
                <a:cs typeface="Rubik"/>
                <a:sym typeface="Rubik"/>
              </a:rPr>
              <a:t> of other States Parties to the Treaty on a basis of reciprocity. </a:t>
            </a:r>
            <a:endParaRPr b="1" sz="2500">
              <a:solidFill>
                <a:srgbClr val="B7B7B7"/>
              </a:solidFill>
              <a:latin typeface="Rubik"/>
              <a:ea typeface="Rubik"/>
              <a:cs typeface="Rubik"/>
              <a:sym typeface="Rubik"/>
            </a:endParaRPr>
          </a:p>
          <a:p>
            <a:pPr indent="0" lvl="0" marL="0" rtl="0" algn="just">
              <a:lnSpc>
                <a:spcPct val="115000"/>
              </a:lnSpc>
              <a:spcBef>
                <a:spcPts val="0"/>
              </a:spcBef>
              <a:spcAft>
                <a:spcPts val="0"/>
              </a:spcAft>
              <a:buNone/>
            </a:pPr>
            <a:r>
              <a:t/>
            </a:r>
            <a:endParaRPr b="1" sz="2500">
              <a:solidFill>
                <a:srgbClr val="B7B7B7"/>
              </a:solidFill>
              <a:latin typeface="Rubik"/>
              <a:ea typeface="Rubik"/>
              <a:cs typeface="Rubik"/>
              <a:sym typeface="Rubik"/>
            </a:endParaRPr>
          </a:p>
          <a:p>
            <a:pPr indent="0" lvl="0" marL="0" rtl="0" algn="just">
              <a:lnSpc>
                <a:spcPct val="115000"/>
              </a:lnSpc>
              <a:spcBef>
                <a:spcPts val="0"/>
              </a:spcBef>
              <a:spcAft>
                <a:spcPts val="0"/>
              </a:spcAft>
              <a:buNone/>
            </a:pPr>
            <a:r>
              <a:rPr b="1" lang="en" sz="2500">
                <a:solidFill>
                  <a:srgbClr val="B7B7B7"/>
                </a:solidFill>
                <a:latin typeface="Rubik"/>
                <a:ea typeface="Rubik"/>
                <a:cs typeface="Rubik"/>
                <a:sym typeface="Rubik"/>
              </a:rPr>
              <a:t>Such representatives </a:t>
            </a:r>
            <a:r>
              <a:rPr b="1" lang="en" sz="2500">
                <a:solidFill>
                  <a:schemeClr val="lt1"/>
                </a:solidFill>
                <a:latin typeface="Rubik"/>
                <a:ea typeface="Rubik"/>
                <a:cs typeface="Rubik"/>
                <a:sym typeface="Rubik"/>
              </a:rPr>
              <a:t>shall give</a:t>
            </a:r>
            <a:r>
              <a:rPr b="1" lang="en" sz="2500">
                <a:solidFill>
                  <a:srgbClr val="B7B7B7"/>
                </a:solidFill>
                <a:latin typeface="Rubik"/>
                <a:ea typeface="Rubik"/>
                <a:cs typeface="Rubik"/>
                <a:sym typeface="Rubik"/>
              </a:rPr>
              <a:t> reasonable advance </a:t>
            </a:r>
            <a:r>
              <a:rPr b="1" lang="en" sz="2500">
                <a:solidFill>
                  <a:srgbClr val="FFB81C"/>
                </a:solidFill>
                <a:latin typeface="Rubik"/>
                <a:ea typeface="Rubik"/>
                <a:cs typeface="Rubik"/>
                <a:sym typeface="Rubik"/>
              </a:rPr>
              <a:t>notice</a:t>
            </a:r>
            <a:r>
              <a:rPr b="1" lang="en" sz="2500">
                <a:solidFill>
                  <a:srgbClr val="B7B7B7"/>
                </a:solidFill>
                <a:latin typeface="Rubik"/>
                <a:ea typeface="Rubik"/>
                <a:cs typeface="Rubik"/>
                <a:sym typeface="Rubik"/>
              </a:rPr>
              <a:t> of a projected visit, in order that appropriate consultations may be held and that maximum precautions may be taken to assure safety and to avoid interference with normal operations in the facility to be visited.</a:t>
            </a:r>
            <a:endParaRPr b="1" sz="2500">
              <a:solidFill>
                <a:srgbClr val="B7B7B7"/>
              </a:solidFill>
              <a:latin typeface="Rubik"/>
              <a:ea typeface="Rubik"/>
              <a:cs typeface="Rubik"/>
              <a:sym typeface="Rubik"/>
            </a:endParaRPr>
          </a:p>
        </p:txBody>
      </p:sp>
      <p:sp>
        <p:nvSpPr>
          <p:cNvPr id="244" name="Google Shape;244;p37"/>
          <p:cNvSpPr/>
          <p:nvPr/>
        </p:nvSpPr>
        <p:spPr>
          <a:xfrm>
            <a:off x="0" y="515275"/>
            <a:ext cx="12192000" cy="469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12</a:t>
            </a:r>
            <a:endParaRPr b="1" sz="1900">
              <a:solidFill>
                <a:schemeClr val="lt2"/>
              </a:solidFill>
              <a:latin typeface="Rubik"/>
              <a:ea typeface="Rubik"/>
              <a:cs typeface="Rubik"/>
              <a:sym typeface="Rubi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Map&#10;&#10;Description automatically generated" id="249" name="Google Shape;249;p3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0" name="Google Shape;250;p38"/>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The Artemis</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Accords</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54" name="Shape 254"/>
        <p:cNvGrpSpPr/>
        <p:nvPr/>
      </p:nvGrpSpPr>
      <p:grpSpPr>
        <a:xfrm>
          <a:off x="0" y="0"/>
          <a:ext cx="0" cy="0"/>
          <a:chOff x="0" y="0"/>
          <a:chExt cx="0" cy="0"/>
        </a:xfrm>
      </p:grpSpPr>
      <p:sp>
        <p:nvSpPr>
          <p:cNvPr id="255" name="Google Shape;255;p39"/>
          <p:cNvSpPr txBox="1"/>
          <p:nvPr>
            <p:ph idx="4294967295" type="subTitle"/>
          </p:nvPr>
        </p:nvSpPr>
        <p:spPr>
          <a:xfrm>
            <a:off x="436250" y="786350"/>
            <a:ext cx="10996200" cy="44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9600"/>
              <a:buNone/>
            </a:pPr>
            <a:r>
              <a:rPr b="1" lang="en" sz="5000">
                <a:solidFill>
                  <a:srgbClr val="FFB81C"/>
                </a:solidFill>
                <a:latin typeface="Rubik"/>
                <a:ea typeface="Rubik"/>
                <a:cs typeface="Rubik"/>
                <a:sym typeface="Rubik"/>
              </a:rPr>
              <a:t>The Artemis Accords</a:t>
            </a:r>
            <a:r>
              <a:rPr b="1" lang="en" sz="5000">
                <a:solidFill>
                  <a:srgbClr val="FFB81C"/>
                </a:solidFill>
                <a:latin typeface="Rubik"/>
                <a:ea typeface="Rubik"/>
                <a:cs typeface="Rubik"/>
                <a:sym typeface="Rubik"/>
              </a:rPr>
              <a:t> </a:t>
            </a:r>
            <a:endParaRPr b="1" sz="5000">
              <a:solidFill>
                <a:srgbClr val="FFB81C"/>
              </a:solidFill>
              <a:latin typeface="Rubik"/>
              <a:ea typeface="Rubik"/>
              <a:cs typeface="Rubik"/>
              <a:sym typeface="Rubik"/>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Currently, 18 states are signatories to the Artemis Accords</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ctr">
              <a:spcBef>
                <a:spcPts val="0"/>
              </a:spcBef>
              <a:spcAft>
                <a:spcPts val="0"/>
              </a:spcAft>
              <a:buClr>
                <a:schemeClr val="lt1"/>
              </a:buClr>
              <a:buSzPts val="9600"/>
              <a:buNone/>
            </a:pPr>
            <a:r>
              <a:rPr lang="en" sz="2400">
                <a:solidFill>
                  <a:srgbClr val="D8D8D8"/>
                </a:solidFill>
                <a:latin typeface="Rubik Medium"/>
                <a:ea typeface="Rubik Medium"/>
                <a:cs typeface="Rubik Medium"/>
                <a:sym typeface="Rubik Medium"/>
              </a:rPr>
              <a:t>Australia, Bahrain, Brazil, Canada, Israel, Italy, Japan, South Korea, Luxembourg, Mexico, New Zealand, Poland, Romania, Singapore, </a:t>
            </a:r>
            <a:endParaRPr sz="2400">
              <a:solidFill>
                <a:srgbClr val="D8D8D8"/>
              </a:solidFill>
              <a:latin typeface="Rubik Medium"/>
              <a:ea typeface="Rubik Medium"/>
              <a:cs typeface="Rubik Medium"/>
              <a:sym typeface="Rubik Medium"/>
            </a:endParaRPr>
          </a:p>
          <a:p>
            <a:pPr indent="0" lvl="0" marL="0" rtl="0" algn="ctr">
              <a:spcBef>
                <a:spcPts val="0"/>
              </a:spcBef>
              <a:spcAft>
                <a:spcPts val="0"/>
              </a:spcAft>
              <a:buClr>
                <a:schemeClr val="lt1"/>
              </a:buClr>
              <a:buSzPts val="9600"/>
              <a:buNone/>
            </a:pPr>
            <a:r>
              <a:rPr lang="en" sz="2400">
                <a:solidFill>
                  <a:srgbClr val="D8D8D8"/>
                </a:solidFill>
                <a:latin typeface="Rubik Medium"/>
                <a:ea typeface="Rubik Medium"/>
                <a:cs typeface="Rubik Medium"/>
                <a:sym typeface="Rubik Medium"/>
              </a:rPr>
              <a:t>Ukraine, UAE, UK, and USA</a:t>
            </a:r>
            <a:r>
              <a:rPr lang="en" sz="2400">
                <a:solidFill>
                  <a:srgbClr val="FFB81C"/>
                </a:solidFill>
                <a:latin typeface="Rubik Medium"/>
                <a:ea typeface="Rubik Medium"/>
                <a:cs typeface="Rubik Medium"/>
                <a:sym typeface="Rubik Medium"/>
              </a:rPr>
              <a:t>.</a:t>
            </a:r>
            <a:endParaRPr sz="2400">
              <a:solidFill>
                <a:srgbClr val="FFB81C"/>
              </a:solidFill>
              <a:latin typeface="Rubik Medium"/>
              <a:ea typeface="Rubik Medium"/>
              <a:cs typeface="Rubik Medium"/>
              <a:sym typeface="Rubik Medium"/>
            </a:endParaRPr>
          </a:p>
          <a:p>
            <a:pPr indent="0" lvl="0" marL="0" rtl="0" algn="ctr">
              <a:spcBef>
                <a:spcPts val="0"/>
              </a:spcBef>
              <a:spcAft>
                <a:spcPts val="0"/>
              </a:spcAft>
              <a:buClr>
                <a:schemeClr val="lt1"/>
              </a:buClr>
              <a:buSzPts val="9600"/>
              <a:buNone/>
            </a:pPr>
            <a:r>
              <a:t/>
            </a:r>
            <a:endParaRPr sz="2400">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sz="2400">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sz="2400">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i="1" lang="en" sz="2100">
                <a:solidFill>
                  <a:srgbClr val="FFB81C"/>
                </a:solidFill>
                <a:latin typeface="Rubik Medium"/>
                <a:ea typeface="Rubik Medium"/>
                <a:cs typeface="Rubik Medium"/>
                <a:sym typeface="Rubik Medium"/>
              </a:rPr>
              <a:t>Available at: </a:t>
            </a:r>
            <a:r>
              <a:rPr lang="en" sz="2200" u="sng">
                <a:solidFill>
                  <a:srgbClr val="D8D8D8"/>
                </a:solidFill>
                <a:latin typeface="Rubik Medium"/>
                <a:ea typeface="Rubik Medium"/>
                <a:cs typeface="Rubik Medium"/>
                <a:sym typeface="Rubik Medium"/>
                <a:hlinkClick r:id="rId3">
                  <a:extLst>
                    <a:ext uri="{A12FA001-AC4F-418D-AE19-62706E023703}">
                      <ahyp:hlinkClr val="tx"/>
                    </a:ext>
                  </a:extLst>
                </a:hlinkClick>
              </a:rPr>
              <a:t>NASA /The Artemis Accords</a:t>
            </a:r>
            <a:endParaRPr sz="2200" u="sng">
              <a:solidFill>
                <a:srgbClr val="D8D8D8"/>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 </a:t>
            </a:r>
            <a:endParaRPr>
              <a:solidFill>
                <a:srgbClr val="FFB81C"/>
              </a:solidFill>
              <a:latin typeface="Rubik Medium"/>
              <a:ea typeface="Rubik Medium"/>
              <a:cs typeface="Rubik Medium"/>
              <a:sym typeface="Rubik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59" name="Shape 259"/>
        <p:cNvGrpSpPr/>
        <p:nvPr/>
      </p:nvGrpSpPr>
      <p:grpSpPr>
        <a:xfrm>
          <a:off x="0" y="0"/>
          <a:ext cx="0" cy="0"/>
          <a:chOff x="0" y="0"/>
          <a:chExt cx="0" cy="0"/>
        </a:xfrm>
      </p:grpSpPr>
      <p:sp>
        <p:nvSpPr>
          <p:cNvPr id="260" name="Google Shape;260;p40"/>
          <p:cNvSpPr txBox="1"/>
          <p:nvPr>
            <p:ph idx="4294967295" type="subTitle"/>
          </p:nvPr>
        </p:nvSpPr>
        <p:spPr>
          <a:xfrm>
            <a:off x="436250" y="557750"/>
            <a:ext cx="10996200" cy="5751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9600"/>
              <a:buNone/>
            </a:pPr>
            <a:r>
              <a:rPr b="1" lang="en" sz="3300">
                <a:solidFill>
                  <a:srgbClr val="FFB81C"/>
                </a:solidFill>
                <a:latin typeface="Rubik"/>
                <a:ea typeface="Rubik"/>
                <a:cs typeface="Rubik"/>
                <a:sym typeface="Rubik"/>
              </a:rPr>
              <a:t>Principal Elements of the </a:t>
            </a:r>
            <a:endParaRPr b="1" sz="3300">
              <a:solidFill>
                <a:srgbClr val="FFB81C"/>
              </a:solidFill>
              <a:latin typeface="Rubik"/>
              <a:ea typeface="Rubik"/>
              <a:cs typeface="Rubik"/>
              <a:sym typeface="Rubik"/>
            </a:endParaRPr>
          </a:p>
          <a:p>
            <a:pPr indent="0" lvl="0" marL="0" rtl="0" algn="ctr">
              <a:spcBef>
                <a:spcPts val="0"/>
              </a:spcBef>
              <a:spcAft>
                <a:spcPts val="0"/>
              </a:spcAft>
              <a:buClr>
                <a:schemeClr val="lt1"/>
              </a:buClr>
              <a:buSzPts val="9600"/>
              <a:buNone/>
            </a:pPr>
            <a:r>
              <a:rPr b="1" lang="en" sz="5000">
                <a:solidFill>
                  <a:srgbClr val="FFB81C"/>
                </a:solidFill>
                <a:latin typeface="Rubik"/>
                <a:ea typeface="Rubik"/>
                <a:cs typeface="Rubik"/>
                <a:sym typeface="Rubik"/>
              </a:rPr>
              <a:t>Artemis Accords </a:t>
            </a:r>
            <a:endParaRPr b="1" sz="5000">
              <a:solidFill>
                <a:srgbClr val="FFB81C"/>
              </a:solidFill>
              <a:latin typeface="Rubik"/>
              <a:ea typeface="Rubik"/>
              <a:cs typeface="Rubik"/>
              <a:sym typeface="Rubik"/>
            </a:endParaRPr>
          </a:p>
          <a:p>
            <a:pPr indent="0" lvl="0" marL="0" rtl="0" algn="l">
              <a:spcBef>
                <a:spcPts val="0"/>
              </a:spcBef>
              <a:spcAft>
                <a:spcPts val="0"/>
              </a:spcAft>
              <a:buClr>
                <a:schemeClr val="lt1"/>
              </a:buClr>
              <a:buSzPts val="9600"/>
              <a:buNone/>
            </a:pPr>
            <a:r>
              <a:t/>
            </a:r>
            <a:endParaRPr>
              <a:solidFill>
                <a:srgbClr val="FFB81C"/>
              </a:solidFill>
              <a:latin typeface="Droid Sans"/>
              <a:ea typeface="Droid Sans"/>
              <a:cs typeface="Droid Sans"/>
              <a:sym typeface="Droid Sans"/>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Peaceful Purposes</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Transparency</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D8D8D8"/>
                </a:solidFill>
                <a:latin typeface="Rubik Medium"/>
                <a:ea typeface="Rubik Medium"/>
                <a:cs typeface="Rubik Medium"/>
                <a:sym typeface="Rubik Medium"/>
              </a:rPr>
              <a:t>Interoperability</a:t>
            </a:r>
            <a:endParaRPr>
              <a:solidFill>
                <a:srgbClr val="D8D8D8"/>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Emergency Assistance</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Registration of Space Objects</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Release of Scientific Data</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D8D8D8"/>
                </a:solidFill>
                <a:latin typeface="Rubik Medium"/>
                <a:ea typeface="Rubik Medium"/>
                <a:cs typeface="Rubik Medium"/>
                <a:sym typeface="Rubik Medium"/>
              </a:rPr>
              <a:t>Preserving Outer Space Heritage</a:t>
            </a:r>
            <a:endParaRPr>
              <a:solidFill>
                <a:srgbClr val="D8D8D8"/>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D8D8D8"/>
                </a:solidFill>
                <a:latin typeface="Rubik Medium"/>
                <a:ea typeface="Rubik Medium"/>
                <a:cs typeface="Rubik Medium"/>
                <a:sym typeface="Rubik Medium"/>
              </a:rPr>
              <a:t>Space Resources</a:t>
            </a:r>
            <a:endParaRPr>
              <a:solidFill>
                <a:srgbClr val="D8D8D8"/>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D8D8D8"/>
                </a:solidFill>
                <a:latin typeface="Rubik Medium"/>
                <a:ea typeface="Rubik Medium"/>
                <a:cs typeface="Rubik Medium"/>
                <a:sym typeface="Rubik Medium"/>
              </a:rPr>
              <a:t>Deconfliction of Space Activities</a:t>
            </a:r>
            <a:endParaRPr>
              <a:solidFill>
                <a:srgbClr val="D8D8D8"/>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D8D8D8"/>
                </a:solidFill>
                <a:latin typeface="Rubik Medium"/>
                <a:ea typeface="Rubik Medium"/>
                <a:cs typeface="Rubik Medium"/>
                <a:sym typeface="Rubik Medium"/>
              </a:rPr>
              <a:t>Orbital Debris</a:t>
            </a:r>
            <a:endParaRPr>
              <a:solidFill>
                <a:srgbClr val="D8D8D8"/>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b="1">
              <a:solidFill>
                <a:srgbClr val="FFB81C"/>
              </a:solidFill>
              <a:latin typeface="Droid Sans"/>
              <a:ea typeface="Droid Sans"/>
              <a:cs typeface="Droid Sans"/>
              <a:sym typeface="Droid Sans"/>
            </a:endParaRPr>
          </a:p>
          <a:p>
            <a:pPr indent="0" lvl="0" marL="0" rtl="0" algn="l">
              <a:spcBef>
                <a:spcPts val="0"/>
              </a:spcBef>
              <a:spcAft>
                <a:spcPts val="0"/>
              </a:spcAft>
              <a:buClr>
                <a:schemeClr val="lt1"/>
              </a:buClr>
              <a:buSzPts val="9600"/>
              <a:buNone/>
            </a:pPr>
            <a:r>
              <a:t/>
            </a:r>
            <a:endParaRPr b="1">
              <a:solidFill>
                <a:srgbClr val="FFB81C"/>
              </a:solidFill>
              <a:latin typeface="Droid Sans"/>
              <a:ea typeface="Droid Sans"/>
              <a:cs typeface="Droid Sans"/>
              <a:sym typeface="Droid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descr="Map&#10;&#10;Description automatically generated" id="265" name="Google Shape;265;p4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6" name="Google Shape;266;p41"/>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Section 4</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Interoperability</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A picture containing text, building&#10;&#10;Description automatically generated" id="97" name="Google Shape;97;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8" name="Google Shape;98;p15"/>
          <p:cNvSpPr/>
          <p:nvPr/>
        </p:nvSpPr>
        <p:spPr>
          <a:xfrm>
            <a:off x="0" y="100558"/>
            <a:ext cx="12192000" cy="386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b="1" sz="4000">
              <a:solidFill>
                <a:srgbClr val="003865"/>
              </a:solidFill>
              <a:latin typeface="Consolas"/>
              <a:ea typeface="Consolas"/>
              <a:cs typeface="Consolas"/>
              <a:sym typeface="Consolas"/>
            </a:endParaRPr>
          </a:p>
          <a:p>
            <a:pPr indent="0" lvl="0" marL="0" rtl="0" algn="ctr">
              <a:spcBef>
                <a:spcPts val="0"/>
              </a:spcBef>
              <a:spcAft>
                <a:spcPts val="0"/>
              </a:spcAft>
              <a:buClr>
                <a:schemeClr val="dk1"/>
              </a:buClr>
              <a:buSzPts val="1100"/>
              <a:buFont typeface="Arial"/>
              <a:buNone/>
            </a:pPr>
            <a:r>
              <a:rPr b="1" lang="en" sz="4000">
                <a:solidFill>
                  <a:srgbClr val="003865"/>
                </a:solidFill>
                <a:latin typeface="Rubik"/>
                <a:ea typeface="Rubik"/>
                <a:cs typeface="Rubik"/>
                <a:sym typeface="Rubik"/>
              </a:rPr>
              <a:t>International Space Law</a:t>
            </a:r>
            <a:endParaRPr b="1" sz="4000">
              <a:solidFill>
                <a:srgbClr val="003865"/>
              </a:solidFill>
              <a:latin typeface="Rubik"/>
              <a:ea typeface="Rubik"/>
              <a:cs typeface="Rubik"/>
              <a:sym typeface="Rubik"/>
            </a:endParaRPr>
          </a:p>
        </p:txBody>
      </p:sp>
      <p:pic>
        <p:nvPicPr>
          <p:cNvPr id="99" name="Google Shape;99;p15"/>
          <p:cNvPicPr preferRelativeResize="0"/>
          <p:nvPr/>
        </p:nvPicPr>
        <p:blipFill>
          <a:blip r:embed="rId4">
            <a:alphaModFix/>
          </a:blip>
          <a:stretch>
            <a:fillRect/>
          </a:stretch>
        </p:blipFill>
        <p:spPr>
          <a:xfrm>
            <a:off x="6162425" y="2054600"/>
            <a:ext cx="2755000" cy="4132499"/>
          </a:xfrm>
          <a:prstGeom prst="rect">
            <a:avLst/>
          </a:prstGeom>
          <a:noFill/>
          <a:ln>
            <a:noFill/>
          </a:ln>
        </p:spPr>
      </p:pic>
      <p:pic>
        <p:nvPicPr>
          <p:cNvPr id="100" name="Google Shape;100;p15"/>
          <p:cNvPicPr preferRelativeResize="0"/>
          <p:nvPr/>
        </p:nvPicPr>
        <p:blipFill>
          <a:blip r:embed="rId5">
            <a:alphaModFix/>
          </a:blip>
          <a:stretch>
            <a:fillRect/>
          </a:stretch>
        </p:blipFill>
        <p:spPr>
          <a:xfrm>
            <a:off x="3120575" y="2041100"/>
            <a:ext cx="2754999" cy="4160048"/>
          </a:xfrm>
          <a:prstGeom prst="rect">
            <a:avLst/>
          </a:prstGeom>
          <a:noFill/>
          <a:ln>
            <a:noFill/>
          </a:ln>
        </p:spPr>
      </p:pic>
      <p:sp>
        <p:nvSpPr>
          <p:cNvPr id="101" name="Google Shape;101;p15"/>
          <p:cNvSpPr txBox="1"/>
          <p:nvPr/>
        </p:nvSpPr>
        <p:spPr>
          <a:xfrm>
            <a:off x="0" y="6248400"/>
            <a:ext cx="12192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003865"/>
                </a:solidFill>
                <a:latin typeface="Rubik"/>
                <a:ea typeface="Rubik"/>
                <a:cs typeface="Rubik"/>
                <a:sym typeface="Rubik"/>
              </a:rPr>
              <a:t>Treaty booklets available in all UN languages at</a:t>
            </a:r>
            <a:endParaRPr sz="1000">
              <a:solidFill>
                <a:srgbClr val="003865"/>
              </a:solidFill>
              <a:latin typeface="Rubik"/>
              <a:ea typeface="Rubik"/>
              <a:cs typeface="Rubik"/>
              <a:sym typeface="Rubik"/>
            </a:endParaRPr>
          </a:p>
          <a:p>
            <a:pPr indent="0" lvl="0" marL="0" rtl="0" algn="ctr">
              <a:spcBef>
                <a:spcPts val="0"/>
              </a:spcBef>
              <a:spcAft>
                <a:spcPts val="0"/>
              </a:spcAft>
              <a:buNone/>
            </a:pPr>
            <a:r>
              <a:rPr b="1" lang="en" sz="1000">
                <a:solidFill>
                  <a:srgbClr val="003865"/>
                </a:solidFill>
                <a:latin typeface="Rubik"/>
                <a:ea typeface="Rubik"/>
                <a:cs typeface="Rubik"/>
                <a:sym typeface="Rubik"/>
              </a:rPr>
              <a:t> </a:t>
            </a:r>
            <a:r>
              <a:rPr b="1" lang="en" sz="1000">
                <a:solidFill>
                  <a:srgbClr val="003865"/>
                </a:solidFill>
                <a:uFill>
                  <a:noFill/>
                </a:uFill>
                <a:latin typeface="Rubik"/>
                <a:ea typeface="Rubik"/>
                <a:cs typeface="Rubik"/>
                <a:sym typeface="Rubik"/>
                <a:hlinkClick r:id="rId6">
                  <a:extLst>
                    <a:ext uri="{A12FA001-AC4F-418D-AE19-62706E023703}">
                      <ahyp:hlinkClr val="tx"/>
                    </a:ext>
                  </a:extLst>
                </a:hlinkClick>
              </a:rPr>
              <a:t>https://www.unoosa.org/oosa/oosadoc/data/documents/2017/stspace/stspace61rev.2_0.html</a:t>
            </a:r>
            <a:endParaRPr b="1" sz="1000">
              <a:solidFill>
                <a:srgbClr val="003865"/>
              </a:solidFill>
              <a:latin typeface="Rubik"/>
              <a:ea typeface="Rubik"/>
              <a:cs typeface="Rubik"/>
              <a:sym typeface="Rubik"/>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70" name="Shape 270"/>
        <p:cNvGrpSpPr/>
        <p:nvPr/>
      </p:nvGrpSpPr>
      <p:grpSpPr>
        <a:xfrm>
          <a:off x="0" y="0"/>
          <a:ext cx="0" cy="0"/>
          <a:chOff x="0" y="0"/>
          <a:chExt cx="0" cy="0"/>
        </a:xfrm>
      </p:grpSpPr>
      <p:cxnSp>
        <p:nvCxnSpPr>
          <p:cNvPr id="271" name="Google Shape;271;p42"/>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72" name="Google Shape;272;p42"/>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b="1" sz="25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2500">
                <a:solidFill>
                  <a:srgbClr val="B7B7B7"/>
                </a:solidFill>
                <a:latin typeface="Rubik"/>
                <a:ea typeface="Rubik"/>
                <a:cs typeface="Rubik"/>
                <a:sym typeface="Rubik"/>
              </a:rPr>
              <a:t>The Signatories </a:t>
            </a:r>
            <a:r>
              <a:rPr b="1" lang="en" sz="2500">
                <a:solidFill>
                  <a:schemeClr val="lt1"/>
                </a:solidFill>
                <a:latin typeface="Rubik"/>
                <a:ea typeface="Rubik"/>
                <a:cs typeface="Rubik"/>
                <a:sym typeface="Rubik"/>
              </a:rPr>
              <a:t>commit to use</a:t>
            </a:r>
            <a:r>
              <a:rPr b="1" lang="en" sz="2500">
                <a:solidFill>
                  <a:srgbClr val="B7B7B7"/>
                </a:solidFill>
                <a:latin typeface="Rubik"/>
                <a:ea typeface="Rubik"/>
                <a:cs typeface="Rubik"/>
                <a:sym typeface="Rubik"/>
              </a:rPr>
              <a:t> </a:t>
            </a:r>
            <a:r>
              <a:rPr b="1" lang="en" sz="2500">
                <a:solidFill>
                  <a:srgbClr val="FFB81C"/>
                </a:solidFill>
                <a:latin typeface="Rubik"/>
                <a:ea typeface="Rubik"/>
                <a:cs typeface="Rubik"/>
                <a:sym typeface="Rubik"/>
              </a:rPr>
              <a:t>reasonable efforts</a:t>
            </a:r>
            <a:r>
              <a:rPr b="1" lang="en" sz="2500">
                <a:solidFill>
                  <a:srgbClr val="B7B7B7"/>
                </a:solidFill>
                <a:latin typeface="Rubik"/>
                <a:ea typeface="Rubik"/>
                <a:cs typeface="Rubik"/>
                <a:sym typeface="Rubik"/>
              </a:rPr>
              <a:t> to utilize current interoperability </a:t>
            </a:r>
            <a:r>
              <a:rPr b="1" lang="en" sz="2500">
                <a:solidFill>
                  <a:srgbClr val="FFB81C"/>
                </a:solidFill>
                <a:latin typeface="Rubik"/>
                <a:ea typeface="Rubik"/>
                <a:cs typeface="Rubik"/>
                <a:sym typeface="Rubik"/>
              </a:rPr>
              <a:t>standards</a:t>
            </a:r>
            <a:r>
              <a:rPr b="1" lang="en" sz="2500">
                <a:solidFill>
                  <a:srgbClr val="B7B7B7"/>
                </a:solidFill>
                <a:latin typeface="Rubik"/>
                <a:ea typeface="Rubik"/>
                <a:cs typeface="Rubik"/>
                <a:sym typeface="Rubik"/>
              </a:rPr>
              <a:t> for space-based infrastructure, </a:t>
            </a:r>
            <a:r>
              <a:rPr b="1" lang="en" sz="2500">
                <a:solidFill>
                  <a:schemeClr val="lt1"/>
                </a:solidFill>
                <a:latin typeface="Rubik"/>
                <a:ea typeface="Rubik"/>
                <a:cs typeface="Rubik"/>
                <a:sym typeface="Rubik"/>
              </a:rPr>
              <a:t>to establish</a:t>
            </a:r>
            <a:r>
              <a:rPr b="1" lang="en" sz="2500">
                <a:solidFill>
                  <a:srgbClr val="B7B7B7"/>
                </a:solidFill>
                <a:latin typeface="Rubik"/>
                <a:ea typeface="Rubik"/>
                <a:cs typeface="Rubik"/>
                <a:sym typeface="Rubik"/>
              </a:rPr>
              <a:t> such standards when current standards do not exist or are inadequate, </a:t>
            </a:r>
            <a:r>
              <a:rPr b="1" lang="en" sz="2500">
                <a:solidFill>
                  <a:schemeClr val="lt1"/>
                </a:solidFill>
                <a:latin typeface="Rubik"/>
                <a:ea typeface="Rubik"/>
                <a:cs typeface="Rubik"/>
                <a:sym typeface="Rubik"/>
              </a:rPr>
              <a:t>and to follow</a:t>
            </a:r>
            <a:r>
              <a:rPr b="1" lang="en" sz="2500">
                <a:solidFill>
                  <a:srgbClr val="B7B7B7"/>
                </a:solidFill>
                <a:latin typeface="Rubik"/>
                <a:ea typeface="Rubik"/>
                <a:cs typeface="Rubik"/>
                <a:sym typeface="Rubik"/>
              </a:rPr>
              <a:t> such standards.</a:t>
            </a:r>
            <a:endParaRPr b="1" sz="2500">
              <a:solidFill>
                <a:srgbClr val="B7B7B7"/>
              </a:solidFill>
              <a:latin typeface="Rubik"/>
              <a:ea typeface="Rubik"/>
              <a:cs typeface="Rubik"/>
              <a:sym typeface="Rubik"/>
            </a:endParaRPr>
          </a:p>
        </p:txBody>
      </p:sp>
      <p:sp>
        <p:nvSpPr>
          <p:cNvPr id="273" name="Google Shape;273;p42"/>
          <p:cNvSpPr/>
          <p:nvPr/>
        </p:nvSpPr>
        <p:spPr>
          <a:xfrm>
            <a:off x="0" y="515275"/>
            <a:ext cx="12192000" cy="469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Section 5 </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rgbClr val="D8D8D8"/>
                </a:solidFill>
                <a:latin typeface="Rubik"/>
                <a:ea typeface="Rubik"/>
                <a:cs typeface="Rubik"/>
                <a:sym typeface="Rubik"/>
              </a:rPr>
              <a:t>Interoperability</a:t>
            </a:r>
            <a:endParaRPr b="1" sz="1900">
              <a:solidFill>
                <a:srgbClr val="D8D8D8"/>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t/>
            </a:r>
            <a:endParaRPr b="1" sz="1900">
              <a:solidFill>
                <a:srgbClr val="D8D8D8"/>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t/>
            </a:r>
            <a:endParaRPr b="1" sz="1900">
              <a:solidFill>
                <a:srgbClr val="D8D8D8"/>
              </a:solidFill>
              <a:latin typeface="Rubik"/>
              <a:ea typeface="Rubik"/>
              <a:cs typeface="Rubik"/>
              <a:sym typeface="Rubik"/>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Map&#10;&#10;Description automatically generated" id="278" name="Google Shape;278;p4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9" name="Google Shape;279;p43"/>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Section 10</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Space Resources</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83" name="Shape 283"/>
        <p:cNvGrpSpPr/>
        <p:nvPr/>
      </p:nvGrpSpPr>
      <p:grpSpPr>
        <a:xfrm>
          <a:off x="0" y="0"/>
          <a:ext cx="0" cy="0"/>
          <a:chOff x="0" y="0"/>
          <a:chExt cx="0" cy="0"/>
        </a:xfrm>
      </p:grpSpPr>
      <p:cxnSp>
        <p:nvCxnSpPr>
          <p:cNvPr id="284" name="Google Shape;284;p44"/>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85" name="Google Shape;285;p44"/>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b="1" sz="25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2500">
                <a:solidFill>
                  <a:srgbClr val="FFB81C"/>
                </a:solidFill>
                <a:latin typeface="Rubik"/>
                <a:ea typeface="Rubik"/>
                <a:cs typeface="Rubik"/>
                <a:sym typeface="Rubik"/>
              </a:rPr>
              <a:t>The Signatories affirm that the extraction of space resources does not inherently constitute national appropriation under Article II of the Outer Space Treaty, and that contracts and other legal instruments relating to space resources should be consistent with that Treaty.</a:t>
            </a:r>
            <a:endParaRPr b="1" sz="25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t/>
            </a:r>
            <a:endParaRPr b="1" sz="25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2500">
                <a:solidFill>
                  <a:srgbClr val="FFB81C"/>
                </a:solidFill>
                <a:latin typeface="Rubik"/>
                <a:ea typeface="Rubik"/>
                <a:cs typeface="Rubik"/>
                <a:sym typeface="Rubik"/>
              </a:rPr>
              <a:t>The Signatories intend to use their experience under the Accords to contribute to multilateral efforts to further develop international practices and rules applicable to the extraction and utilization of space resources, including through ongoing efforts at the COPUOS.</a:t>
            </a:r>
            <a:endParaRPr b="1" sz="2500">
              <a:solidFill>
                <a:srgbClr val="FFB81C"/>
              </a:solidFill>
              <a:latin typeface="Rubik"/>
              <a:ea typeface="Rubik"/>
              <a:cs typeface="Rubik"/>
              <a:sym typeface="Rubik"/>
            </a:endParaRPr>
          </a:p>
        </p:txBody>
      </p:sp>
      <p:sp>
        <p:nvSpPr>
          <p:cNvPr id="286" name="Google Shape;286;p44"/>
          <p:cNvSpPr/>
          <p:nvPr/>
        </p:nvSpPr>
        <p:spPr>
          <a:xfrm>
            <a:off x="0" y="515275"/>
            <a:ext cx="12192000" cy="469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Section 10 </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rgbClr val="D8D8D8"/>
                </a:solidFill>
                <a:latin typeface="Rubik"/>
                <a:ea typeface="Rubik"/>
                <a:cs typeface="Rubik"/>
                <a:sym typeface="Rubik"/>
              </a:rPr>
              <a:t>Space Resources [in part]</a:t>
            </a:r>
            <a:endParaRPr b="1" sz="1900">
              <a:solidFill>
                <a:srgbClr val="D8D8D8"/>
              </a:solidFill>
              <a:latin typeface="Rubik"/>
              <a:ea typeface="Rubik"/>
              <a:cs typeface="Rubik"/>
              <a:sym typeface="Rubik"/>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Map&#10;&#10;Description automatically generated" id="291" name="Google Shape;291;p4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2" name="Google Shape;292;p45"/>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Section 11</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Deconfliction of Space Activities</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96" name="Shape 296"/>
        <p:cNvGrpSpPr/>
        <p:nvPr/>
      </p:nvGrpSpPr>
      <p:grpSpPr>
        <a:xfrm>
          <a:off x="0" y="0"/>
          <a:ext cx="0" cy="0"/>
          <a:chOff x="0" y="0"/>
          <a:chExt cx="0" cy="0"/>
        </a:xfrm>
      </p:grpSpPr>
      <p:cxnSp>
        <p:nvCxnSpPr>
          <p:cNvPr id="297" name="Google Shape;297;p46"/>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98" name="Google Shape;298;p46"/>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b="1" sz="25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2500">
                <a:solidFill>
                  <a:srgbClr val="B7B7B7"/>
                </a:solidFill>
                <a:latin typeface="Rubik"/>
                <a:ea typeface="Rubik"/>
                <a:cs typeface="Rubik"/>
                <a:sym typeface="Rubik"/>
              </a:rPr>
              <a:t>4. The Signatories </a:t>
            </a:r>
            <a:r>
              <a:rPr b="1" lang="en" sz="2500">
                <a:solidFill>
                  <a:schemeClr val="lt1"/>
                </a:solidFill>
                <a:latin typeface="Rubik"/>
                <a:ea typeface="Rubik"/>
                <a:cs typeface="Rubik"/>
                <a:sym typeface="Rubik"/>
              </a:rPr>
              <a:t>commit to seek to refrain </a:t>
            </a:r>
            <a:r>
              <a:rPr b="1" lang="en" sz="2500">
                <a:solidFill>
                  <a:srgbClr val="B7B7B7"/>
                </a:solidFill>
                <a:latin typeface="Rubik"/>
                <a:ea typeface="Rubik"/>
                <a:cs typeface="Rubik"/>
                <a:sym typeface="Rubik"/>
              </a:rPr>
              <a:t>from any </a:t>
            </a:r>
            <a:r>
              <a:rPr b="1" lang="en" sz="2500">
                <a:solidFill>
                  <a:srgbClr val="FFB81C"/>
                </a:solidFill>
                <a:latin typeface="Rubik"/>
                <a:ea typeface="Rubik"/>
                <a:cs typeface="Rubik"/>
                <a:sym typeface="Rubik"/>
              </a:rPr>
              <a:t>intentional actions</a:t>
            </a:r>
            <a:r>
              <a:rPr b="1" lang="en" sz="2500">
                <a:solidFill>
                  <a:srgbClr val="B7B7B7"/>
                </a:solidFill>
                <a:latin typeface="Rubik"/>
                <a:ea typeface="Rubik"/>
                <a:cs typeface="Rubik"/>
                <a:sym typeface="Rubik"/>
              </a:rPr>
              <a:t> that may create harmful interference with each other’s use of outer space in their activities under these Accords.</a:t>
            </a:r>
            <a:endParaRPr b="1" sz="2500">
              <a:solidFill>
                <a:srgbClr val="B7B7B7"/>
              </a:solidFill>
              <a:latin typeface="Rubik"/>
              <a:ea typeface="Rubik"/>
              <a:cs typeface="Rubik"/>
              <a:sym typeface="Rubik"/>
            </a:endParaRPr>
          </a:p>
          <a:p>
            <a:pPr indent="0" lvl="0" marL="0" rtl="0" algn="just">
              <a:lnSpc>
                <a:spcPct val="115000"/>
              </a:lnSpc>
              <a:spcBef>
                <a:spcPts val="0"/>
              </a:spcBef>
              <a:spcAft>
                <a:spcPts val="0"/>
              </a:spcAft>
              <a:buNone/>
            </a:pPr>
            <a:r>
              <a:t/>
            </a:r>
            <a:endParaRPr b="1" sz="25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t/>
            </a:r>
            <a:endParaRPr b="1" sz="2500">
              <a:solidFill>
                <a:srgbClr val="FFB81C"/>
              </a:solidFill>
              <a:latin typeface="Rubik"/>
              <a:ea typeface="Rubik"/>
              <a:cs typeface="Rubik"/>
              <a:sym typeface="Rubik"/>
            </a:endParaRPr>
          </a:p>
        </p:txBody>
      </p:sp>
      <p:sp>
        <p:nvSpPr>
          <p:cNvPr id="299" name="Google Shape;299;p46"/>
          <p:cNvSpPr/>
          <p:nvPr/>
        </p:nvSpPr>
        <p:spPr>
          <a:xfrm>
            <a:off x="0" y="515275"/>
            <a:ext cx="12192000" cy="469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Section 11 </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rgbClr val="D8D8D8"/>
                </a:solidFill>
                <a:latin typeface="Rubik"/>
                <a:ea typeface="Rubik"/>
                <a:cs typeface="Rubik"/>
                <a:sym typeface="Rubik"/>
              </a:rPr>
              <a:t>Deconfliction of Space Activities</a:t>
            </a:r>
            <a:r>
              <a:rPr b="1" lang="en" sz="1900">
                <a:solidFill>
                  <a:srgbClr val="D8D8D8"/>
                </a:solidFill>
                <a:latin typeface="Rubik"/>
                <a:ea typeface="Rubik"/>
                <a:cs typeface="Rubik"/>
                <a:sym typeface="Rubik"/>
              </a:rPr>
              <a:t> [in part]</a:t>
            </a:r>
            <a:endParaRPr b="1" sz="1900">
              <a:solidFill>
                <a:srgbClr val="D8D8D8"/>
              </a:solidFill>
              <a:latin typeface="Rubik"/>
              <a:ea typeface="Rubik"/>
              <a:cs typeface="Rubik"/>
              <a:sym typeface="Rubik"/>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03" name="Shape 303"/>
        <p:cNvGrpSpPr/>
        <p:nvPr/>
      </p:nvGrpSpPr>
      <p:grpSpPr>
        <a:xfrm>
          <a:off x="0" y="0"/>
          <a:ext cx="0" cy="0"/>
          <a:chOff x="0" y="0"/>
          <a:chExt cx="0" cy="0"/>
        </a:xfrm>
      </p:grpSpPr>
      <p:cxnSp>
        <p:nvCxnSpPr>
          <p:cNvPr id="304" name="Google Shape;304;p47"/>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05" name="Google Shape;305;p47"/>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b="1" sz="25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t/>
            </a:r>
            <a:endParaRPr b="1" sz="25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2500">
                <a:solidFill>
                  <a:srgbClr val="B7B7B7"/>
                </a:solidFill>
                <a:latin typeface="Rubik"/>
                <a:ea typeface="Rubik"/>
                <a:cs typeface="Rubik"/>
                <a:sym typeface="Rubik"/>
              </a:rPr>
              <a:t>7.  … </a:t>
            </a:r>
            <a:r>
              <a:rPr b="1" lang="en" sz="2500">
                <a:solidFill>
                  <a:srgbClr val="B7B7B7"/>
                </a:solidFill>
                <a:latin typeface="Rubik"/>
                <a:ea typeface="Rubik"/>
                <a:cs typeface="Rubik"/>
                <a:sym typeface="Rubik"/>
              </a:rPr>
              <a:t>the Signatories </a:t>
            </a:r>
            <a:r>
              <a:rPr b="1" lang="en" sz="2500">
                <a:solidFill>
                  <a:schemeClr val="lt1"/>
                </a:solidFill>
                <a:latin typeface="Rubik"/>
                <a:ea typeface="Rubik"/>
                <a:cs typeface="Rubik"/>
                <a:sym typeface="Rubik"/>
              </a:rPr>
              <a:t>intend to provide </a:t>
            </a:r>
            <a:r>
              <a:rPr b="1" lang="en" sz="2500">
                <a:solidFill>
                  <a:srgbClr val="FFB81C"/>
                </a:solidFill>
                <a:latin typeface="Rubik"/>
                <a:ea typeface="Rubik"/>
                <a:cs typeface="Rubik"/>
                <a:sym typeface="Rubik"/>
              </a:rPr>
              <a:t>notification</a:t>
            </a:r>
            <a:r>
              <a:rPr b="1" lang="en" sz="2500">
                <a:solidFill>
                  <a:srgbClr val="B7B7B7"/>
                </a:solidFill>
                <a:latin typeface="Rubik"/>
                <a:ea typeface="Rubik"/>
                <a:cs typeface="Rubik"/>
                <a:sym typeface="Rubik"/>
              </a:rPr>
              <a:t> of their activities and </a:t>
            </a:r>
            <a:r>
              <a:rPr b="1" lang="en" sz="2500">
                <a:solidFill>
                  <a:schemeClr val="lt1"/>
                </a:solidFill>
                <a:latin typeface="Rubik"/>
                <a:ea typeface="Rubik"/>
                <a:cs typeface="Rubik"/>
                <a:sym typeface="Rubik"/>
              </a:rPr>
              <a:t>commit to</a:t>
            </a:r>
            <a:r>
              <a:rPr b="1" lang="en" sz="2500">
                <a:solidFill>
                  <a:srgbClr val="B7B7B7"/>
                </a:solidFill>
                <a:latin typeface="Rubik"/>
                <a:ea typeface="Rubik"/>
                <a:cs typeface="Rubik"/>
                <a:sym typeface="Rubik"/>
              </a:rPr>
              <a:t> </a:t>
            </a:r>
            <a:r>
              <a:rPr b="1" lang="en" sz="2500">
                <a:solidFill>
                  <a:srgbClr val="FFB81C"/>
                </a:solidFill>
                <a:latin typeface="Rubik"/>
                <a:ea typeface="Rubik"/>
                <a:cs typeface="Rubik"/>
                <a:sym typeface="Rubik"/>
              </a:rPr>
              <a:t>coordinating</a:t>
            </a:r>
            <a:r>
              <a:rPr b="1" lang="en" sz="2500">
                <a:solidFill>
                  <a:srgbClr val="B7B7B7"/>
                </a:solidFill>
                <a:latin typeface="Rubik"/>
                <a:ea typeface="Rubik"/>
                <a:cs typeface="Rubik"/>
                <a:sym typeface="Rubik"/>
              </a:rPr>
              <a:t> with any relevant actor to avoid harmful interference. </a:t>
            </a:r>
            <a:endParaRPr b="1" sz="2500">
              <a:solidFill>
                <a:srgbClr val="B7B7B7"/>
              </a:solidFill>
              <a:latin typeface="Rubik"/>
              <a:ea typeface="Rubik"/>
              <a:cs typeface="Rubik"/>
              <a:sym typeface="Rubik"/>
            </a:endParaRPr>
          </a:p>
          <a:p>
            <a:pPr indent="0" lvl="0" marL="0" rtl="0" algn="just">
              <a:lnSpc>
                <a:spcPct val="115000"/>
              </a:lnSpc>
              <a:spcBef>
                <a:spcPts val="0"/>
              </a:spcBef>
              <a:spcAft>
                <a:spcPts val="0"/>
              </a:spcAft>
              <a:buNone/>
            </a:pPr>
            <a:r>
              <a:t/>
            </a:r>
            <a:endParaRPr b="1" sz="2500">
              <a:solidFill>
                <a:srgbClr val="B7B7B7"/>
              </a:solidFill>
              <a:latin typeface="Rubik"/>
              <a:ea typeface="Rubik"/>
              <a:cs typeface="Rubik"/>
              <a:sym typeface="Rubik"/>
            </a:endParaRPr>
          </a:p>
          <a:p>
            <a:pPr indent="0" lvl="0" marL="0" rtl="0" algn="just">
              <a:lnSpc>
                <a:spcPct val="115000"/>
              </a:lnSpc>
              <a:spcBef>
                <a:spcPts val="0"/>
              </a:spcBef>
              <a:spcAft>
                <a:spcPts val="0"/>
              </a:spcAft>
              <a:buNone/>
            </a:pPr>
            <a:r>
              <a:rPr b="1" lang="en" sz="2500">
                <a:solidFill>
                  <a:srgbClr val="B7B7B7"/>
                </a:solidFill>
                <a:latin typeface="Rubik"/>
                <a:ea typeface="Rubik"/>
                <a:cs typeface="Rubik"/>
                <a:sym typeface="Rubik"/>
              </a:rPr>
              <a:t>The area wherein this notification and coordination will be implemented to avoid harmful interference is referred to as a ‘</a:t>
            </a:r>
            <a:r>
              <a:rPr b="1" lang="en" sz="2500">
                <a:solidFill>
                  <a:srgbClr val="FFB81C"/>
                </a:solidFill>
                <a:latin typeface="Rubik"/>
                <a:ea typeface="Rubik"/>
                <a:cs typeface="Rubik"/>
                <a:sym typeface="Rubik"/>
              </a:rPr>
              <a:t>safety zone</a:t>
            </a:r>
            <a:r>
              <a:rPr b="1" lang="en" sz="2500">
                <a:solidFill>
                  <a:srgbClr val="B7B7B7"/>
                </a:solidFill>
                <a:latin typeface="Rubik"/>
                <a:ea typeface="Rubik"/>
                <a:cs typeface="Rubik"/>
                <a:sym typeface="Rubik"/>
              </a:rPr>
              <a:t>’. </a:t>
            </a:r>
            <a:endParaRPr b="1" sz="2500">
              <a:solidFill>
                <a:srgbClr val="B7B7B7"/>
              </a:solidFill>
              <a:latin typeface="Rubik"/>
              <a:ea typeface="Rubik"/>
              <a:cs typeface="Rubik"/>
              <a:sym typeface="Rubik"/>
            </a:endParaRPr>
          </a:p>
          <a:p>
            <a:pPr indent="0" lvl="0" marL="0" rtl="0" algn="just">
              <a:lnSpc>
                <a:spcPct val="115000"/>
              </a:lnSpc>
              <a:spcBef>
                <a:spcPts val="0"/>
              </a:spcBef>
              <a:spcAft>
                <a:spcPts val="0"/>
              </a:spcAft>
              <a:buNone/>
            </a:pPr>
            <a:r>
              <a:t/>
            </a:r>
            <a:endParaRPr b="1" sz="2500">
              <a:solidFill>
                <a:srgbClr val="B7B7B7"/>
              </a:solidFill>
              <a:latin typeface="Rubik"/>
              <a:ea typeface="Rubik"/>
              <a:cs typeface="Rubik"/>
              <a:sym typeface="Rubik"/>
            </a:endParaRPr>
          </a:p>
          <a:p>
            <a:pPr indent="0" lvl="0" marL="0" rtl="0" algn="just">
              <a:lnSpc>
                <a:spcPct val="115000"/>
              </a:lnSpc>
              <a:spcBef>
                <a:spcPts val="0"/>
              </a:spcBef>
              <a:spcAft>
                <a:spcPts val="0"/>
              </a:spcAft>
              <a:buNone/>
            </a:pPr>
            <a:r>
              <a:rPr b="1" lang="en" sz="2500">
                <a:solidFill>
                  <a:srgbClr val="B7B7B7"/>
                </a:solidFill>
                <a:latin typeface="Rubik"/>
                <a:ea typeface="Rubik"/>
                <a:cs typeface="Rubik"/>
                <a:sym typeface="Rubik"/>
              </a:rPr>
              <a:t>A safety zone should be the area in which nominal operations of a relevant activity or an anomalous event could reasonably cause harmful interference.</a:t>
            </a:r>
            <a:endParaRPr b="1" sz="2500">
              <a:solidFill>
                <a:srgbClr val="B7B7B7"/>
              </a:solidFill>
              <a:latin typeface="Rubik"/>
              <a:ea typeface="Rubik"/>
              <a:cs typeface="Rubik"/>
              <a:sym typeface="Rubik"/>
            </a:endParaRPr>
          </a:p>
        </p:txBody>
      </p:sp>
      <p:sp>
        <p:nvSpPr>
          <p:cNvPr id="306" name="Google Shape;306;p47"/>
          <p:cNvSpPr/>
          <p:nvPr/>
        </p:nvSpPr>
        <p:spPr>
          <a:xfrm>
            <a:off x="0" y="515275"/>
            <a:ext cx="12192000" cy="469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Section 11 </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rgbClr val="D8D8D8"/>
                </a:solidFill>
                <a:latin typeface="Rubik"/>
                <a:ea typeface="Rubik"/>
                <a:cs typeface="Rubik"/>
                <a:sym typeface="Rubik"/>
              </a:rPr>
              <a:t>Deconfliction of Space Activities [in part]</a:t>
            </a:r>
            <a:endParaRPr b="1" sz="1900">
              <a:solidFill>
                <a:srgbClr val="D8D8D8"/>
              </a:solidFill>
              <a:latin typeface="Rubik"/>
              <a:ea typeface="Rubik"/>
              <a:cs typeface="Rubik"/>
              <a:sym typeface="Rubik"/>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Map&#10;&#10;Description automatically generated" id="311" name="Google Shape;311;p4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2" name="Google Shape;312;p48"/>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National Approaches</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On space resources</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16" name="Shape 316"/>
        <p:cNvGrpSpPr/>
        <p:nvPr/>
      </p:nvGrpSpPr>
      <p:grpSpPr>
        <a:xfrm>
          <a:off x="0" y="0"/>
          <a:ext cx="0" cy="0"/>
          <a:chOff x="0" y="0"/>
          <a:chExt cx="0" cy="0"/>
        </a:xfrm>
      </p:grpSpPr>
      <p:sp>
        <p:nvSpPr>
          <p:cNvPr id="317" name="Google Shape;317;p49"/>
          <p:cNvSpPr txBox="1"/>
          <p:nvPr>
            <p:ph type="ctrTitle"/>
          </p:nvPr>
        </p:nvSpPr>
        <p:spPr>
          <a:xfrm>
            <a:off x="607300" y="616667"/>
            <a:ext cx="10978500" cy="54567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 sz="2800">
                <a:solidFill>
                  <a:srgbClr val="FFB81C"/>
                </a:solidFill>
                <a:latin typeface="Rubik Medium"/>
                <a:ea typeface="Rubik Medium"/>
                <a:cs typeface="Rubik Medium"/>
                <a:sym typeface="Rubik Medium"/>
              </a:rPr>
              <a:t>National Space Legislation on Space Mineral Resources </a:t>
            </a:r>
            <a:endParaRPr sz="2800">
              <a:solidFill>
                <a:srgbClr val="FFB81C"/>
              </a:solidFill>
              <a:latin typeface="Rubik Medium"/>
              <a:ea typeface="Rubik Medium"/>
              <a:cs typeface="Rubik Medium"/>
              <a:sym typeface="Rubik Medium"/>
            </a:endParaRPr>
          </a:p>
          <a:p>
            <a:pPr indent="0" lvl="0" marL="0" rtl="0" algn="l">
              <a:lnSpc>
                <a:spcPct val="115000"/>
              </a:lnSpc>
              <a:spcBef>
                <a:spcPts val="0"/>
              </a:spcBef>
              <a:spcAft>
                <a:spcPts val="0"/>
              </a:spcAft>
              <a:buNone/>
            </a:pPr>
            <a:r>
              <a:t/>
            </a:r>
            <a:endParaRPr sz="2400">
              <a:solidFill>
                <a:srgbClr val="C4A4A7"/>
              </a:solidFill>
              <a:latin typeface="Rubik Medium"/>
              <a:ea typeface="Rubik Medium"/>
              <a:cs typeface="Rubik Medium"/>
              <a:sym typeface="Rubik Medium"/>
            </a:endParaRPr>
          </a:p>
          <a:p>
            <a:pPr indent="0" lvl="0" marL="0" rtl="0" algn="l">
              <a:lnSpc>
                <a:spcPct val="100000"/>
              </a:lnSpc>
              <a:spcBef>
                <a:spcPts val="0"/>
              </a:spcBef>
              <a:spcAft>
                <a:spcPts val="0"/>
              </a:spcAft>
              <a:buNone/>
            </a:pPr>
            <a:r>
              <a:rPr lang="en" sz="2400">
                <a:solidFill>
                  <a:srgbClr val="FFB81C"/>
                </a:solidFill>
                <a:latin typeface="Rubik Medium"/>
                <a:ea typeface="Rubik Medium"/>
                <a:cs typeface="Rubik Medium"/>
                <a:sym typeface="Rubik Medium"/>
              </a:rPr>
              <a:t>United States of America</a:t>
            </a:r>
            <a:endParaRPr sz="2400">
              <a:solidFill>
                <a:srgbClr val="FFB81C"/>
              </a:solidFill>
              <a:latin typeface="Rubik Medium"/>
              <a:ea typeface="Rubik Medium"/>
              <a:cs typeface="Rubik Medium"/>
              <a:sym typeface="Rubik Medium"/>
            </a:endParaRPr>
          </a:p>
          <a:p>
            <a:pPr indent="0" lvl="0" marL="609600" rtl="0" algn="l">
              <a:lnSpc>
                <a:spcPct val="100000"/>
              </a:lnSpc>
              <a:spcBef>
                <a:spcPts val="0"/>
              </a:spcBef>
              <a:spcAft>
                <a:spcPts val="0"/>
              </a:spcAft>
              <a:buNone/>
            </a:pPr>
            <a:r>
              <a:rPr lang="en" sz="1700">
                <a:solidFill>
                  <a:srgbClr val="CCCCCC"/>
                </a:solidFill>
                <a:uFill>
                  <a:noFill/>
                </a:uFill>
                <a:latin typeface="Rubik Medium"/>
                <a:ea typeface="Rubik Medium"/>
                <a:cs typeface="Rubik Medium"/>
                <a:sym typeface="Rubik Medium"/>
                <a:hlinkClick r:id="rId3">
                  <a:extLst>
                    <a:ext uri="{A12FA001-AC4F-418D-AE19-62706E023703}">
                      <ahyp:hlinkClr val="tx"/>
                    </a:ext>
                  </a:extLst>
                </a:hlinkClick>
              </a:rPr>
              <a:t>US Commercial Space Launch Competitiveness Act</a:t>
            </a:r>
            <a:r>
              <a:rPr lang="en" sz="1700">
                <a:solidFill>
                  <a:srgbClr val="CCCCCC"/>
                </a:solidFill>
                <a:latin typeface="Rubik Medium"/>
                <a:ea typeface="Rubik Medium"/>
                <a:cs typeface="Rubik Medium"/>
                <a:sym typeface="Rubik Medium"/>
              </a:rPr>
              <a:t> (2015)</a:t>
            </a:r>
            <a:endParaRPr sz="1700">
              <a:solidFill>
                <a:srgbClr val="CCCCCC"/>
              </a:solidFill>
              <a:latin typeface="Rubik Medium"/>
              <a:ea typeface="Rubik Medium"/>
              <a:cs typeface="Rubik Medium"/>
              <a:sym typeface="Rubik Medium"/>
            </a:endParaRPr>
          </a:p>
          <a:p>
            <a:pPr indent="0" lvl="0" marL="0" rtl="0" algn="l">
              <a:lnSpc>
                <a:spcPct val="100000"/>
              </a:lnSpc>
              <a:spcBef>
                <a:spcPts val="0"/>
              </a:spcBef>
              <a:spcAft>
                <a:spcPts val="0"/>
              </a:spcAft>
              <a:buNone/>
            </a:pPr>
            <a:r>
              <a:t/>
            </a:r>
            <a:endParaRPr sz="2400">
              <a:solidFill>
                <a:srgbClr val="CCCCCC"/>
              </a:solidFill>
              <a:latin typeface="Rubik Medium"/>
              <a:ea typeface="Rubik Medium"/>
              <a:cs typeface="Rubik Medium"/>
              <a:sym typeface="Rubik Medium"/>
            </a:endParaRPr>
          </a:p>
          <a:p>
            <a:pPr indent="0" lvl="0" marL="0" rtl="0" algn="l">
              <a:lnSpc>
                <a:spcPct val="100000"/>
              </a:lnSpc>
              <a:spcBef>
                <a:spcPts val="0"/>
              </a:spcBef>
              <a:spcAft>
                <a:spcPts val="0"/>
              </a:spcAft>
              <a:buNone/>
            </a:pPr>
            <a:r>
              <a:rPr lang="en" sz="2400">
                <a:solidFill>
                  <a:srgbClr val="FFB81C"/>
                </a:solidFill>
                <a:latin typeface="Rubik Medium"/>
                <a:ea typeface="Rubik Medium"/>
                <a:cs typeface="Rubik Medium"/>
                <a:sym typeface="Rubik Medium"/>
              </a:rPr>
              <a:t>Luxembourg</a:t>
            </a:r>
            <a:endParaRPr sz="1900">
              <a:solidFill>
                <a:srgbClr val="FFB81C"/>
              </a:solidFill>
              <a:latin typeface="Rubik Medium"/>
              <a:ea typeface="Rubik Medium"/>
              <a:cs typeface="Rubik Medium"/>
              <a:sym typeface="Rubik Medium"/>
            </a:endParaRPr>
          </a:p>
          <a:p>
            <a:pPr indent="609600" lvl="0" marL="0" rtl="0" algn="l">
              <a:lnSpc>
                <a:spcPct val="100000"/>
              </a:lnSpc>
              <a:spcBef>
                <a:spcPts val="0"/>
              </a:spcBef>
              <a:spcAft>
                <a:spcPts val="0"/>
              </a:spcAft>
              <a:buNone/>
            </a:pPr>
            <a:r>
              <a:rPr lang="en" sz="1700">
                <a:solidFill>
                  <a:srgbClr val="CCCCCC"/>
                </a:solidFill>
                <a:uFill>
                  <a:noFill/>
                </a:uFill>
                <a:latin typeface="Rubik Medium"/>
                <a:ea typeface="Rubik Medium"/>
                <a:cs typeface="Rubik Medium"/>
                <a:sym typeface="Rubik Medium"/>
                <a:hlinkClick r:id="rId4">
                  <a:extLst>
                    <a:ext uri="{A12FA001-AC4F-418D-AE19-62706E023703}">
                      <ahyp:hlinkClr val="tx"/>
                    </a:ext>
                  </a:extLst>
                </a:hlinkClick>
              </a:rPr>
              <a:t>Law on the Exploration and Use of Space Resources</a:t>
            </a:r>
            <a:r>
              <a:rPr lang="en" sz="1700">
                <a:solidFill>
                  <a:srgbClr val="CCCCCC"/>
                </a:solidFill>
                <a:latin typeface="Rubik Medium"/>
                <a:ea typeface="Rubik Medium"/>
                <a:cs typeface="Rubik Medium"/>
                <a:sym typeface="Rubik Medium"/>
              </a:rPr>
              <a:t> (2017)</a:t>
            </a:r>
            <a:endParaRPr sz="1700">
              <a:solidFill>
                <a:srgbClr val="CCCCCC"/>
              </a:solidFill>
              <a:latin typeface="Rubik Medium"/>
              <a:ea typeface="Rubik Medium"/>
              <a:cs typeface="Rubik Medium"/>
              <a:sym typeface="Rubik Medium"/>
            </a:endParaRPr>
          </a:p>
          <a:p>
            <a:pPr indent="609600" lvl="0" marL="0" rtl="0" algn="l">
              <a:lnSpc>
                <a:spcPct val="100000"/>
              </a:lnSpc>
              <a:spcBef>
                <a:spcPts val="0"/>
              </a:spcBef>
              <a:spcAft>
                <a:spcPts val="0"/>
              </a:spcAft>
              <a:buNone/>
            </a:pPr>
            <a:r>
              <a:rPr lang="en" sz="1700">
                <a:solidFill>
                  <a:srgbClr val="CCCCCC"/>
                </a:solidFill>
                <a:uFill>
                  <a:noFill/>
                </a:uFill>
                <a:latin typeface="Rubik Medium"/>
                <a:ea typeface="Rubik Medium"/>
                <a:cs typeface="Rubik Medium"/>
                <a:sym typeface="Rubik Medium"/>
                <a:hlinkClick r:id="rId5">
                  <a:extLst>
                    <a:ext uri="{A12FA001-AC4F-418D-AE19-62706E023703}">
                      <ahyp:hlinkClr val="tx"/>
                    </a:ext>
                  </a:extLst>
                </a:hlinkClick>
              </a:rPr>
              <a:t>Law on Space Activities</a:t>
            </a:r>
            <a:r>
              <a:rPr lang="en" sz="1700">
                <a:solidFill>
                  <a:srgbClr val="CCCCCC"/>
                </a:solidFill>
                <a:latin typeface="Rubik Medium"/>
                <a:ea typeface="Rubik Medium"/>
                <a:cs typeface="Rubik Medium"/>
                <a:sym typeface="Rubik Medium"/>
              </a:rPr>
              <a:t> (2020)</a:t>
            </a:r>
            <a:endParaRPr sz="1700">
              <a:solidFill>
                <a:srgbClr val="CCCCCC"/>
              </a:solidFill>
              <a:latin typeface="Rubik Medium"/>
              <a:ea typeface="Rubik Medium"/>
              <a:cs typeface="Rubik Medium"/>
              <a:sym typeface="Rubik Medium"/>
            </a:endParaRPr>
          </a:p>
          <a:p>
            <a:pPr indent="0" lvl="0" marL="0" rtl="0" algn="l">
              <a:lnSpc>
                <a:spcPct val="100000"/>
              </a:lnSpc>
              <a:spcBef>
                <a:spcPts val="0"/>
              </a:spcBef>
              <a:spcAft>
                <a:spcPts val="0"/>
              </a:spcAft>
              <a:buNone/>
            </a:pPr>
            <a:r>
              <a:t/>
            </a:r>
            <a:endParaRPr sz="2400">
              <a:solidFill>
                <a:srgbClr val="E0E1C7"/>
              </a:solidFill>
              <a:latin typeface="Rubik Medium"/>
              <a:ea typeface="Rubik Medium"/>
              <a:cs typeface="Rubik Medium"/>
              <a:sym typeface="Rubik Medium"/>
            </a:endParaRPr>
          </a:p>
          <a:p>
            <a:pPr indent="0" lvl="0" marL="0" rtl="0" algn="l">
              <a:lnSpc>
                <a:spcPct val="100000"/>
              </a:lnSpc>
              <a:spcBef>
                <a:spcPts val="0"/>
              </a:spcBef>
              <a:spcAft>
                <a:spcPts val="0"/>
              </a:spcAft>
              <a:buNone/>
            </a:pPr>
            <a:r>
              <a:rPr lang="en" sz="2400">
                <a:solidFill>
                  <a:srgbClr val="FFB81C"/>
                </a:solidFill>
                <a:latin typeface="Rubik Medium"/>
                <a:ea typeface="Rubik Medium"/>
                <a:cs typeface="Rubik Medium"/>
                <a:sym typeface="Rubik Medium"/>
              </a:rPr>
              <a:t>United Arab Emirates</a:t>
            </a:r>
            <a:endParaRPr sz="2400">
              <a:solidFill>
                <a:srgbClr val="FFB81C"/>
              </a:solidFill>
              <a:latin typeface="Rubik Medium"/>
              <a:ea typeface="Rubik Medium"/>
              <a:cs typeface="Rubik Medium"/>
              <a:sym typeface="Rubik Medium"/>
            </a:endParaRPr>
          </a:p>
          <a:p>
            <a:pPr indent="0" lvl="0" marL="0" rtl="0" algn="l">
              <a:lnSpc>
                <a:spcPct val="100000"/>
              </a:lnSpc>
              <a:spcBef>
                <a:spcPts val="0"/>
              </a:spcBef>
              <a:spcAft>
                <a:spcPts val="0"/>
              </a:spcAft>
              <a:buNone/>
            </a:pPr>
            <a:r>
              <a:rPr lang="en" sz="1700">
                <a:solidFill>
                  <a:srgbClr val="E0E1C7"/>
                </a:solidFill>
                <a:latin typeface="Rubik Medium"/>
                <a:ea typeface="Rubik Medium"/>
                <a:cs typeface="Rubik Medium"/>
                <a:sym typeface="Rubik Medium"/>
              </a:rPr>
              <a:t>	</a:t>
            </a:r>
            <a:r>
              <a:rPr lang="en" sz="1700">
                <a:solidFill>
                  <a:srgbClr val="CCCCCC"/>
                </a:solidFill>
                <a:uFill>
                  <a:noFill/>
                </a:uFill>
                <a:latin typeface="Rubik Medium"/>
                <a:ea typeface="Rubik Medium"/>
                <a:cs typeface="Rubik Medium"/>
                <a:sym typeface="Rubik Medium"/>
                <a:hlinkClick r:id="rId6">
                  <a:extLst>
                    <a:ext uri="{A12FA001-AC4F-418D-AE19-62706E023703}">
                      <ahyp:hlinkClr val="tx"/>
                    </a:ext>
                  </a:extLst>
                </a:hlinkClick>
              </a:rPr>
              <a:t>Federal Law on the Regulation of the Space Sector (2019)</a:t>
            </a:r>
            <a:endParaRPr sz="1700">
              <a:solidFill>
                <a:srgbClr val="CCCCCC"/>
              </a:solidFill>
              <a:latin typeface="Rubik Medium"/>
              <a:ea typeface="Rubik Medium"/>
              <a:cs typeface="Rubik Medium"/>
              <a:sym typeface="Rubik Medium"/>
            </a:endParaRPr>
          </a:p>
          <a:p>
            <a:pPr indent="0" lvl="0" marL="0" rtl="0" algn="l">
              <a:lnSpc>
                <a:spcPct val="100000"/>
              </a:lnSpc>
              <a:spcBef>
                <a:spcPts val="0"/>
              </a:spcBef>
              <a:spcAft>
                <a:spcPts val="0"/>
              </a:spcAft>
              <a:buNone/>
            </a:pPr>
            <a:r>
              <a:t/>
            </a:r>
            <a:endParaRPr sz="2400">
              <a:solidFill>
                <a:srgbClr val="E0E1C7"/>
              </a:solidFill>
              <a:latin typeface="Rubik Medium"/>
              <a:ea typeface="Rubik Medium"/>
              <a:cs typeface="Rubik Medium"/>
              <a:sym typeface="Rubik Medium"/>
            </a:endParaRPr>
          </a:p>
          <a:p>
            <a:pPr indent="0" lvl="0" marL="0" rtl="0" algn="l">
              <a:lnSpc>
                <a:spcPct val="100000"/>
              </a:lnSpc>
              <a:spcBef>
                <a:spcPts val="0"/>
              </a:spcBef>
              <a:spcAft>
                <a:spcPts val="0"/>
              </a:spcAft>
              <a:buNone/>
            </a:pPr>
            <a:r>
              <a:rPr lang="en" sz="2400">
                <a:solidFill>
                  <a:srgbClr val="FFB81C"/>
                </a:solidFill>
                <a:latin typeface="Rubik Medium"/>
                <a:ea typeface="Rubik Medium"/>
                <a:cs typeface="Rubik Medium"/>
                <a:sym typeface="Rubik Medium"/>
              </a:rPr>
              <a:t>Japan</a:t>
            </a:r>
            <a:endParaRPr sz="2400">
              <a:solidFill>
                <a:srgbClr val="FFB81C"/>
              </a:solidFill>
              <a:latin typeface="Rubik Medium"/>
              <a:ea typeface="Rubik Medium"/>
              <a:cs typeface="Rubik Medium"/>
              <a:sym typeface="Rubik Medium"/>
            </a:endParaRPr>
          </a:p>
          <a:p>
            <a:pPr indent="609600" lvl="0" marL="0" rtl="0" algn="l">
              <a:lnSpc>
                <a:spcPct val="100000"/>
              </a:lnSpc>
              <a:spcBef>
                <a:spcPts val="0"/>
              </a:spcBef>
              <a:spcAft>
                <a:spcPts val="0"/>
              </a:spcAft>
              <a:buNone/>
            </a:pPr>
            <a:r>
              <a:rPr lang="en" sz="1700">
                <a:solidFill>
                  <a:srgbClr val="CCCCCC"/>
                </a:solidFill>
                <a:latin typeface="Rubik Medium"/>
                <a:ea typeface="Rubik Medium"/>
                <a:cs typeface="Rubik Medium"/>
                <a:sym typeface="Rubik Medium"/>
              </a:rPr>
              <a:t>Space Activities Act (2018)</a:t>
            </a:r>
            <a:endParaRPr sz="1700">
              <a:solidFill>
                <a:srgbClr val="CCCCCC"/>
              </a:solidFill>
              <a:latin typeface="Rubik Medium"/>
              <a:ea typeface="Rubik Medium"/>
              <a:cs typeface="Rubik Medium"/>
              <a:sym typeface="Rubik Medium"/>
            </a:endParaRPr>
          </a:p>
          <a:p>
            <a:pPr indent="609600" lvl="0" marL="0" rtl="0" algn="l">
              <a:lnSpc>
                <a:spcPct val="100000"/>
              </a:lnSpc>
              <a:spcBef>
                <a:spcPts val="0"/>
              </a:spcBef>
              <a:spcAft>
                <a:spcPts val="0"/>
              </a:spcAft>
              <a:buNone/>
            </a:pPr>
            <a:r>
              <a:rPr lang="en" sz="1700">
                <a:solidFill>
                  <a:srgbClr val="CCCCCC"/>
                </a:solidFill>
                <a:latin typeface="Rubik Medium"/>
                <a:ea typeface="Rubik Medium"/>
                <a:cs typeface="Rubik Medium"/>
                <a:sym typeface="Rubik Medium"/>
              </a:rPr>
              <a:t>Space Resources Act (2021)</a:t>
            </a:r>
            <a:endParaRPr sz="2400">
              <a:solidFill>
                <a:srgbClr val="CCCCCC"/>
              </a:solidFill>
              <a:latin typeface="Rubik Medium"/>
              <a:ea typeface="Rubik Medium"/>
              <a:cs typeface="Rubik Medium"/>
              <a:sym typeface="Rubik Medium"/>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21" name="Shape 321"/>
        <p:cNvGrpSpPr/>
        <p:nvPr/>
      </p:nvGrpSpPr>
      <p:grpSpPr>
        <a:xfrm>
          <a:off x="0" y="0"/>
          <a:ext cx="0" cy="0"/>
          <a:chOff x="0" y="0"/>
          <a:chExt cx="0" cy="0"/>
        </a:xfrm>
      </p:grpSpPr>
      <p:sp>
        <p:nvSpPr>
          <p:cNvPr id="322" name="Google Shape;322;p50"/>
          <p:cNvSpPr txBox="1"/>
          <p:nvPr>
            <p:ph type="ctrTitle"/>
          </p:nvPr>
        </p:nvSpPr>
        <p:spPr>
          <a:xfrm>
            <a:off x="607300" y="616667"/>
            <a:ext cx="10978500" cy="54567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900">
                <a:solidFill>
                  <a:srgbClr val="FFB81C"/>
                </a:solidFill>
                <a:latin typeface="Rubik Medium"/>
                <a:ea typeface="Rubik Medium"/>
                <a:cs typeface="Rubik Medium"/>
                <a:sym typeface="Rubik Medium"/>
              </a:rPr>
              <a:t>National Space Legislation on Space Mineral Resources</a:t>
            </a:r>
            <a:endParaRPr sz="1900">
              <a:solidFill>
                <a:srgbClr val="FFB81C"/>
              </a:solidFill>
              <a:latin typeface="Rubik Medium"/>
              <a:ea typeface="Rubik Medium"/>
              <a:cs typeface="Rubik Medium"/>
              <a:sym typeface="Rubik Medium"/>
            </a:endParaRPr>
          </a:p>
          <a:p>
            <a:pPr indent="0" lvl="0" marL="0" rtl="0" algn="l">
              <a:lnSpc>
                <a:spcPct val="115000"/>
              </a:lnSpc>
              <a:spcBef>
                <a:spcPts val="0"/>
              </a:spcBef>
              <a:spcAft>
                <a:spcPts val="0"/>
              </a:spcAft>
              <a:buNone/>
            </a:pPr>
            <a:r>
              <a:rPr lang="en" sz="1900">
                <a:solidFill>
                  <a:srgbClr val="FFB81C"/>
                </a:solidFill>
                <a:latin typeface="Rubik Medium"/>
                <a:ea typeface="Rubik Medium"/>
                <a:cs typeface="Rubik Medium"/>
                <a:sym typeface="Rubik Medium"/>
              </a:rPr>
              <a:t>United States of America </a:t>
            </a:r>
            <a:endParaRPr sz="1900">
              <a:solidFill>
                <a:srgbClr val="FFB81C"/>
              </a:solidFill>
              <a:latin typeface="Rubik Medium"/>
              <a:ea typeface="Rubik Medium"/>
              <a:cs typeface="Rubik Medium"/>
              <a:sym typeface="Rubik Medium"/>
            </a:endParaRPr>
          </a:p>
          <a:p>
            <a:pPr indent="0" lvl="0" marL="0" rtl="0" algn="l">
              <a:lnSpc>
                <a:spcPct val="115000"/>
              </a:lnSpc>
              <a:spcBef>
                <a:spcPts val="0"/>
              </a:spcBef>
              <a:spcAft>
                <a:spcPts val="0"/>
              </a:spcAft>
              <a:buNone/>
            </a:pPr>
            <a:r>
              <a:t/>
            </a:r>
            <a:endParaRPr sz="2400">
              <a:solidFill>
                <a:srgbClr val="E0E1C7"/>
              </a:solidFill>
              <a:latin typeface="Rubik Medium"/>
              <a:ea typeface="Rubik Medium"/>
              <a:cs typeface="Rubik Medium"/>
              <a:sym typeface="Rubik Medium"/>
            </a:endParaRPr>
          </a:p>
          <a:p>
            <a:pPr indent="0" lvl="0" marL="0" rtl="0" algn="ctr">
              <a:lnSpc>
                <a:spcPct val="115000"/>
              </a:lnSpc>
              <a:spcBef>
                <a:spcPts val="0"/>
              </a:spcBef>
              <a:spcAft>
                <a:spcPts val="0"/>
              </a:spcAft>
              <a:buNone/>
            </a:pPr>
            <a:r>
              <a:rPr lang="en" sz="1600">
                <a:solidFill>
                  <a:srgbClr val="CCCCCC"/>
                </a:solidFill>
                <a:uFill>
                  <a:noFill/>
                </a:uFill>
                <a:latin typeface="Rubik Medium"/>
                <a:ea typeface="Rubik Medium"/>
                <a:cs typeface="Rubik Medium"/>
                <a:sym typeface="Rubik Medium"/>
                <a:hlinkClick r:id="rId3">
                  <a:extLst>
                    <a:ext uri="{A12FA001-AC4F-418D-AE19-62706E023703}">
                      <ahyp:hlinkClr val="tx"/>
                    </a:ext>
                  </a:extLst>
                </a:hlinkClick>
              </a:rPr>
              <a:t>US Commercial Space Launch Competitiveness Act</a:t>
            </a:r>
            <a:r>
              <a:rPr lang="en" sz="1600">
                <a:solidFill>
                  <a:srgbClr val="CCCCCC"/>
                </a:solidFill>
                <a:latin typeface="Rubik Medium"/>
                <a:ea typeface="Rubik Medium"/>
                <a:cs typeface="Rubik Medium"/>
                <a:sym typeface="Rubik Medium"/>
              </a:rPr>
              <a:t> (2015)</a:t>
            </a:r>
            <a:endParaRPr sz="1600">
              <a:solidFill>
                <a:srgbClr val="CCCCCC"/>
              </a:solidFill>
              <a:latin typeface="Rubik Medium"/>
              <a:ea typeface="Rubik Medium"/>
              <a:cs typeface="Rubik Medium"/>
              <a:sym typeface="Rubik Medium"/>
            </a:endParaRPr>
          </a:p>
          <a:p>
            <a:pPr indent="0" lvl="0" marL="0" rtl="0" algn="ctr">
              <a:lnSpc>
                <a:spcPct val="115000"/>
              </a:lnSpc>
              <a:spcBef>
                <a:spcPts val="0"/>
              </a:spcBef>
              <a:spcAft>
                <a:spcPts val="0"/>
              </a:spcAft>
              <a:buNone/>
            </a:pPr>
            <a:r>
              <a:rPr lang="en" sz="1600">
                <a:solidFill>
                  <a:srgbClr val="CCCCCC"/>
                </a:solidFill>
                <a:uFill>
                  <a:noFill/>
                </a:uFill>
                <a:latin typeface="Rubik Medium"/>
                <a:ea typeface="Rubik Medium"/>
                <a:cs typeface="Rubik Medium"/>
                <a:sym typeface="Rubik Medium"/>
                <a:hlinkClick r:id="rId4">
                  <a:extLst>
                    <a:ext uri="{A12FA001-AC4F-418D-AE19-62706E023703}">
                      <ahyp:hlinkClr val="tx"/>
                    </a:ext>
                  </a:extLst>
                </a:hlinkClick>
              </a:rPr>
              <a:t>Title IV — </a:t>
            </a:r>
            <a:r>
              <a:rPr i="1" lang="en" sz="1600">
                <a:solidFill>
                  <a:srgbClr val="FFB81C"/>
                </a:solidFill>
                <a:uFill>
                  <a:noFill/>
                </a:uFill>
                <a:latin typeface="Rubik Medium"/>
                <a:ea typeface="Rubik Medium"/>
                <a:cs typeface="Rubik Medium"/>
                <a:sym typeface="Rubik Medium"/>
                <a:hlinkClick r:id="rId5">
                  <a:extLst>
                    <a:ext uri="{A12FA001-AC4F-418D-AE19-62706E023703}">
                      <ahyp:hlinkClr val="tx"/>
                    </a:ext>
                  </a:extLst>
                </a:hlinkClick>
              </a:rPr>
              <a:t>Space Resources Exploration and Utilization </a:t>
            </a:r>
            <a:endParaRPr i="1" sz="1600">
              <a:solidFill>
                <a:srgbClr val="FFB81C"/>
              </a:solidFill>
              <a:latin typeface="Rubik Medium"/>
              <a:ea typeface="Rubik Medium"/>
              <a:cs typeface="Rubik Medium"/>
              <a:sym typeface="Rubik Medium"/>
            </a:endParaRPr>
          </a:p>
          <a:p>
            <a:pPr indent="0" lvl="0" marL="0" rtl="0" algn="l">
              <a:lnSpc>
                <a:spcPct val="115000"/>
              </a:lnSpc>
              <a:spcBef>
                <a:spcPts val="0"/>
              </a:spcBef>
              <a:spcAft>
                <a:spcPts val="0"/>
              </a:spcAft>
              <a:buNone/>
            </a:pPr>
            <a:r>
              <a:t/>
            </a:r>
            <a:endParaRPr sz="1600">
              <a:solidFill>
                <a:srgbClr val="FFB81C"/>
              </a:solidFill>
              <a:latin typeface="Rubik Medium"/>
              <a:ea typeface="Rubik Medium"/>
              <a:cs typeface="Rubik Medium"/>
              <a:sym typeface="Rubik Medium"/>
            </a:endParaRPr>
          </a:p>
          <a:p>
            <a:pPr indent="0" lvl="0" marL="0" rtl="0" algn="l">
              <a:lnSpc>
                <a:spcPct val="115000"/>
              </a:lnSpc>
              <a:spcBef>
                <a:spcPts val="0"/>
              </a:spcBef>
              <a:spcAft>
                <a:spcPts val="0"/>
              </a:spcAft>
              <a:buNone/>
            </a:pPr>
            <a:r>
              <a:t/>
            </a:r>
            <a:endParaRPr sz="1600">
              <a:solidFill>
                <a:srgbClr val="CCCCCC"/>
              </a:solidFill>
              <a:latin typeface="Rubik Medium"/>
              <a:ea typeface="Rubik Medium"/>
              <a:cs typeface="Rubik Medium"/>
              <a:sym typeface="Rubik Medium"/>
            </a:endParaRPr>
          </a:p>
          <a:p>
            <a:pPr indent="0" lvl="0" marL="0" rtl="0" algn="l">
              <a:lnSpc>
                <a:spcPct val="115000"/>
              </a:lnSpc>
              <a:spcBef>
                <a:spcPts val="0"/>
              </a:spcBef>
              <a:spcAft>
                <a:spcPts val="0"/>
              </a:spcAft>
              <a:buNone/>
            </a:pPr>
            <a:r>
              <a:rPr lang="en" sz="1600">
                <a:solidFill>
                  <a:srgbClr val="CCCCCC"/>
                </a:solidFill>
                <a:latin typeface="Rubik Medium"/>
                <a:ea typeface="Rubik Medium"/>
                <a:cs typeface="Rubik Medium"/>
                <a:sym typeface="Rubik Medium"/>
              </a:rPr>
              <a:t>§</a:t>
            </a:r>
            <a:r>
              <a:rPr lang="en" sz="1600">
                <a:solidFill>
                  <a:srgbClr val="FFB81C"/>
                </a:solidFill>
                <a:latin typeface="Rubik Medium"/>
                <a:ea typeface="Rubik Medium"/>
                <a:cs typeface="Rubik Medium"/>
                <a:sym typeface="Rubik Medium"/>
              </a:rPr>
              <a:t>51301</a:t>
            </a:r>
            <a:r>
              <a:rPr lang="en" sz="1600">
                <a:solidFill>
                  <a:srgbClr val="CCCCCC"/>
                </a:solidFill>
                <a:latin typeface="Rubik Medium"/>
                <a:ea typeface="Rubik Medium"/>
                <a:cs typeface="Rubik Medium"/>
                <a:sym typeface="Rubik Medium"/>
              </a:rPr>
              <a:t> 	</a:t>
            </a:r>
            <a:r>
              <a:rPr lang="en" sz="1600">
                <a:solidFill>
                  <a:srgbClr val="FFB81C"/>
                </a:solidFill>
                <a:latin typeface="Rubik Medium"/>
                <a:ea typeface="Rubik Medium"/>
                <a:cs typeface="Rubik Medium"/>
                <a:sym typeface="Rubik Medium"/>
              </a:rPr>
              <a:t>Definitions</a:t>
            </a:r>
            <a:r>
              <a:rPr lang="en" sz="1600">
                <a:solidFill>
                  <a:srgbClr val="CCCCCC"/>
                </a:solidFill>
                <a:latin typeface="Rubik Medium"/>
                <a:ea typeface="Rubik Medium"/>
                <a:cs typeface="Rubik Medium"/>
                <a:sym typeface="Rubik Medium"/>
              </a:rPr>
              <a:t>. </a:t>
            </a:r>
            <a:endParaRPr sz="1600">
              <a:solidFill>
                <a:srgbClr val="CCCCCC"/>
              </a:solidFill>
              <a:latin typeface="Rubik Medium"/>
              <a:ea typeface="Rubik Medium"/>
              <a:cs typeface="Rubik Medium"/>
              <a:sym typeface="Rubik Medium"/>
            </a:endParaRPr>
          </a:p>
          <a:p>
            <a:pPr indent="0" lvl="0" marL="609600" rtl="0" algn="l">
              <a:lnSpc>
                <a:spcPct val="115000"/>
              </a:lnSpc>
              <a:spcBef>
                <a:spcPts val="0"/>
              </a:spcBef>
              <a:spcAft>
                <a:spcPts val="0"/>
              </a:spcAft>
              <a:buNone/>
            </a:pPr>
            <a:r>
              <a:t/>
            </a:r>
            <a:endParaRPr sz="1600">
              <a:solidFill>
                <a:srgbClr val="CCCCCC"/>
              </a:solidFill>
              <a:latin typeface="Rubik Medium"/>
              <a:ea typeface="Rubik Medium"/>
              <a:cs typeface="Rubik Medium"/>
              <a:sym typeface="Rubik Medium"/>
            </a:endParaRPr>
          </a:p>
          <a:p>
            <a:pPr indent="0" lvl="0" marL="609600" rtl="0" algn="l">
              <a:lnSpc>
                <a:spcPct val="115000"/>
              </a:lnSpc>
              <a:spcBef>
                <a:spcPts val="0"/>
              </a:spcBef>
              <a:spcAft>
                <a:spcPts val="0"/>
              </a:spcAft>
              <a:buNone/>
            </a:pPr>
            <a:r>
              <a:rPr lang="en" sz="1600">
                <a:solidFill>
                  <a:srgbClr val="CCCCCC"/>
                </a:solidFill>
                <a:latin typeface="Rubik Medium"/>
                <a:ea typeface="Rubik Medium"/>
                <a:cs typeface="Rubik Medium"/>
                <a:sym typeface="Rubik Medium"/>
              </a:rPr>
              <a:t>In this chapter:</a:t>
            </a:r>
            <a:endParaRPr sz="1600">
              <a:solidFill>
                <a:srgbClr val="CCCCCC"/>
              </a:solidFill>
              <a:latin typeface="Rubik Medium"/>
              <a:ea typeface="Rubik Medium"/>
              <a:cs typeface="Rubik Medium"/>
              <a:sym typeface="Rubik Medium"/>
            </a:endParaRPr>
          </a:p>
          <a:p>
            <a:pPr indent="0" lvl="0" marL="609600" rtl="0" algn="l">
              <a:lnSpc>
                <a:spcPct val="115000"/>
              </a:lnSpc>
              <a:spcBef>
                <a:spcPts val="0"/>
              </a:spcBef>
              <a:spcAft>
                <a:spcPts val="0"/>
              </a:spcAft>
              <a:buNone/>
            </a:pPr>
            <a:r>
              <a:t/>
            </a:r>
            <a:endParaRPr sz="1600">
              <a:solidFill>
                <a:srgbClr val="CCCCCC"/>
              </a:solidFill>
              <a:latin typeface="Rubik Medium"/>
              <a:ea typeface="Rubik Medium"/>
              <a:cs typeface="Rubik Medium"/>
              <a:sym typeface="Rubik Medium"/>
            </a:endParaRPr>
          </a:p>
          <a:p>
            <a:pPr indent="-406400" lvl="0" marL="609600" rtl="0" algn="l">
              <a:lnSpc>
                <a:spcPct val="115000"/>
              </a:lnSpc>
              <a:spcBef>
                <a:spcPts val="0"/>
              </a:spcBef>
              <a:spcAft>
                <a:spcPts val="0"/>
              </a:spcAft>
              <a:buClr>
                <a:srgbClr val="CCCCCC"/>
              </a:buClr>
              <a:buSzPts val="1600"/>
              <a:buFont typeface="Rubik Medium"/>
              <a:buAutoNum type="arabicPeriod"/>
            </a:pPr>
            <a:r>
              <a:rPr lang="en" sz="1600">
                <a:solidFill>
                  <a:srgbClr val="FFB81C"/>
                </a:solidFill>
                <a:latin typeface="Rubik Medium"/>
                <a:ea typeface="Rubik Medium"/>
                <a:cs typeface="Rubik Medium"/>
                <a:sym typeface="Rubik Medium"/>
              </a:rPr>
              <a:t>ASTEROID RESOURCE.</a:t>
            </a:r>
            <a:r>
              <a:rPr lang="en" sz="1600">
                <a:solidFill>
                  <a:srgbClr val="CCCCCC"/>
                </a:solidFill>
                <a:latin typeface="Rubik Medium"/>
                <a:ea typeface="Rubik Medium"/>
                <a:cs typeface="Rubik Medium"/>
                <a:sym typeface="Rubik Medium"/>
              </a:rPr>
              <a:t>—The term ‘</a:t>
            </a:r>
            <a:r>
              <a:rPr lang="en" sz="1600">
                <a:solidFill>
                  <a:schemeClr val="lt1"/>
                </a:solidFill>
                <a:latin typeface="Rubik Medium"/>
                <a:ea typeface="Rubik Medium"/>
                <a:cs typeface="Rubik Medium"/>
                <a:sym typeface="Rubik Medium"/>
              </a:rPr>
              <a:t>asteroid resource’ means</a:t>
            </a:r>
            <a:r>
              <a:rPr lang="en" sz="1600">
                <a:solidFill>
                  <a:srgbClr val="CCCCCC"/>
                </a:solidFill>
                <a:latin typeface="Rubik Medium"/>
                <a:ea typeface="Rubik Medium"/>
                <a:cs typeface="Rubik Medium"/>
                <a:sym typeface="Rubik Medium"/>
              </a:rPr>
              <a:t> a space resource found on or within a single asteroid. </a:t>
            </a:r>
            <a:endParaRPr sz="1600">
              <a:solidFill>
                <a:srgbClr val="CCCCCC"/>
              </a:solidFill>
              <a:latin typeface="Rubik Medium"/>
              <a:ea typeface="Rubik Medium"/>
              <a:cs typeface="Rubik Medium"/>
              <a:sym typeface="Rubik Medium"/>
            </a:endParaRPr>
          </a:p>
          <a:p>
            <a:pPr indent="-406400" lvl="0" marL="609600" rtl="0" algn="l">
              <a:lnSpc>
                <a:spcPct val="115000"/>
              </a:lnSpc>
              <a:spcBef>
                <a:spcPts val="0"/>
              </a:spcBef>
              <a:spcAft>
                <a:spcPts val="0"/>
              </a:spcAft>
              <a:buClr>
                <a:srgbClr val="CCCCCC"/>
              </a:buClr>
              <a:buSzPts val="1600"/>
              <a:buFont typeface="Rubik Medium"/>
              <a:buAutoNum type="arabicPeriod"/>
            </a:pPr>
            <a:r>
              <a:rPr lang="en" sz="1600">
                <a:solidFill>
                  <a:srgbClr val="FFB81C"/>
                </a:solidFill>
                <a:latin typeface="Rubik Medium"/>
                <a:ea typeface="Rubik Medium"/>
                <a:cs typeface="Rubik Medium"/>
                <a:sym typeface="Rubik Medium"/>
              </a:rPr>
              <a:t>SPACE RESOURCE.</a:t>
            </a:r>
            <a:r>
              <a:rPr lang="en" sz="1600">
                <a:solidFill>
                  <a:srgbClr val="CCCCCC"/>
                </a:solidFill>
                <a:latin typeface="Rubik Medium"/>
                <a:ea typeface="Rubik Medium"/>
                <a:cs typeface="Rubik Medium"/>
                <a:sym typeface="Rubik Medium"/>
              </a:rPr>
              <a:t>— </a:t>
            </a:r>
            <a:endParaRPr sz="1600">
              <a:solidFill>
                <a:srgbClr val="CCCCCC"/>
              </a:solidFill>
              <a:latin typeface="Rubik Medium"/>
              <a:ea typeface="Rubik Medium"/>
              <a:cs typeface="Rubik Medium"/>
              <a:sym typeface="Rubik Medium"/>
            </a:endParaRPr>
          </a:p>
          <a:p>
            <a:pPr indent="-406400" lvl="1" marL="1219200" rtl="0" algn="l">
              <a:lnSpc>
                <a:spcPct val="115000"/>
              </a:lnSpc>
              <a:spcBef>
                <a:spcPts val="0"/>
              </a:spcBef>
              <a:spcAft>
                <a:spcPts val="0"/>
              </a:spcAft>
              <a:buClr>
                <a:srgbClr val="CCCCCC"/>
              </a:buClr>
              <a:buSzPts val="1600"/>
              <a:buFont typeface="Rubik Medium"/>
              <a:buAutoNum type="alphaLcPeriod"/>
            </a:pPr>
            <a:r>
              <a:rPr lang="en" sz="1600">
                <a:solidFill>
                  <a:srgbClr val="CCCCCC"/>
                </a:solidFill>
                <a:latin typeface="Rubik Medium"/>
                <a:ea typeface="Rubik Medium"/>
                <a:cs typeface="Rubik Medium"/>
                <a:sym typeface="Rubik Medium"/>
              </a:rPr>
              <a:t>IN GENERAL.—The term ‘</a:t>
            </a:r>
            <a:r>
              <a:rPr lang="en" sz="1600">
                <a:solidFill>
                  <a:schemeClr val="lt1"/>
                </a:solidFill>
                <a:latin typeface="Rubik Medium"/>
                <a:ea typeface="Rubik Medium"/>
                <a:cs typeface="Rubik Medium"/>
                <a:sym typeface="Rubik Medium"/>
              </a:rPr>
              <a:t>space resource</a:t>
            </a:r>
            <a:r>
              <a:rPr lang="en" sz="1600">
                <a:solidFill>
                  <a:srgbClr val="CCCCCC"/>
                </a:solidFill>
                <a:latin typeface="Rubik Medium"/>
                <a:ea typeface="Rubik Medium"/>
                <a:cs typeface="Rubik Medium"/>
                <a:sym typeface="Rubik Medium"/>
              </a:rPr>
              <a:t>’ </a:t>
            </a:r>
            <a:r>
              <a:rPr lang="en" sz="1600">
                <a:solidFill>
                  <a:schemeClr val="lt1"/>
                </a:solidFill>
                <a:latin typeface="Rubik Medium"/>
                <a:ea typeface="Rubik Medium"/>
                <a:cs typeface="Rubik Medium"/>
                <a:sym typeface="Rubik Medium"/>
              </a:rPr>
              <a:t>means</a:t>
            </a:r>
            <a:r>
              <a:rPr lang="en" sz="1600">
                <a:solidFill>
                  <a:srgbClr val="CCCCCC"/>
                </a:solidFill>
                <a:latin typeface="Rubik Medium"/>
                <a:ea typeface="Rubik Medium"/>
                <a:cs typeface="Rubik Medium"/>
                <a:sym typeface="Rubik Medium"/>
              </a:rPr>
              <a:t> an abiotic resource in situ in outer space. </a:t>
            </a:r>
            <a:endParaRPr sz="1600">
              <a:solidFill>
                <a:srgbClr val="CCCCCC"/>
              </a:solidFill>
              <a:latin typeface="Rubik Medium"/>
              <a:ea typeface="Rubik Medium"/>
              <a:cs typeface="Rubik Medium"/>
              <a:sym typeface="Rubik Medium"/>
            </a:endParaRPr>
          </a:p>
          <a:p>
            <a:pPr indent="-406400" lvl="1" marL="1219200" rtl="0" algn="l">
              <a:lnSpc>
                <a:spcPct val="115000"/>
              </a:lnSpc>
              <a:spcBef>
                <a:spcPts val="0"/>
              </a:spcBef>
              <a:spcAft>
                <a:spcPts val="0"/>
              </a:spcAft>
              <a:buClr>
                <a:srgbClr val="CCCCCC"/>
              </a:buClr>
              <a:buSzPts val="1600"/>
              <a:buFont typeface="Rubik Medium"/>
              <a:buAutoNum type="alphaLcPeriod"/>
            </a:pPr>
            <a:r>
              <a:rPr lang="en" sz="1600">
                <a:solidFill>
                  <a:srgbClr val="CCCCCC"/>
                </a:solidFill>
                <a:latin typeface="Rubik Medium"/>
                <a:ea typeface="Rubik Medium"/>
                <a:cs typeface="Rubik Medium"/>
                <a:sym typeface="Rubik Medium"/>
              </a:rPr>
              <a:t>INCLUSIONS.—The term ‘</a:t>
            </a:r>
            <a:r>
              <a:rPr lang="en" sz="1600">
                <a:solidFill>
                  <a:schemeClr val="lt1"/>
                </a:solidFill>
                <a:latin typeface="Rubik Medium"/>
                <a:ea typeface="Rubik Medium"/>
                <a:cs typeface="Rubik Medium"/>
                <a:sym typeface="Rubik Medium"/>
              </a:rPr>
              <a:t>space resource</a:t>
            </a:r>
            <a:r>
              <a:rPr lang="en" sz="1600">
                <a:solidFill>
                  <a:srgbClr val="CCCCCC"/>
                </a:solidFill>
                <a:latin typeface="Rubik Medium"/>
                <a:ea typeface="Rubik Medium"/>
                <a:cs typeface="Rubik Medium"/>
                <a:sym typeface="Rubik Medium"/>
              </a:rPr>
              <a:t>’ i</a:t>
            </a:r>
            <a:r>
              <a:rPr lang="en" sz="1600">
                <a:solidFill>
                  <a:schemeClr val="lt1"/>
                </a:solidFill>
                <a:latin typeface="Rubik Medium"/>
                <a:ea typeface="Rubik Medium"/>
                <a:cs typeface="Rubik Medium"/>
                <a:sym typeface="Rubik Medium"/>
              </a:rPr>
              <a:t>ncludes water and minerals</a:t>
            </a:r>
            <a:r>
              <a:rPr lang="en" sz="1600">
                <a:solidFill>
                  <a:srgbClr val="CCCCCC"/>
                </a:solidFill>
                <a:latin typeface="Rubik Medium"/>
                <a:ea typeface="Rubik Medium"/>
                <a:cs typeface="Rubik Medium"/>
                <a:sym typeface="Rubik Medium"/>
              </a:rPr>
              <a:t>. </a:t>
            </a:r>
            <a:endParaRPr sz="1600">
              <a:solidFill>
                <a:srgbClr val="CCCCCC"/>
              </a:solidFill>
              <a:latin typeface="Rubik Medium"/>
              <a:ea typeface="Rubik Medium"/>
              <a:cs typeface="Rubik Medium"/>
              <a:sym typeface="Rubik Medium"/>
            </a:endParaRPr>
          </a:p>
          <a:p>
            <a:pPr indent="-406400" lvl="0" marL="609600" rtl="0" algn="l">
              <a:lnSpc>
                <a:spcPct val="115000"/>
              </a:lnSpc>
              <a:spcBef>
                <a:spcPts val="0"/>
              </a:spcBef>
              <a:spcAft>
                <a:spcPts val="0"/>
              </a:spcAft>
              <a:buClr>
                <a:srgbClr val="CCCCCC"/>
              </a:buClr>
              <a:buSzPts val="1600"/>
              <a:buFont typeface="Rubik Medium"/>
              <a:buAutoNum type="arabicPeriod"/>
            </a:pPr>
            <a:r>
              <a:rPr lang="en" sz="1600">
                <a:solidFill>
                  <a:srgbClr val="FFB81C"/>
                </a:solidFill>
                <a:latin typeface="Rubik Medium"/>
                <a:ea typeface="Rubik Medium"/>
                <a:cs typeface="Rubik Medium"/>
                <a:sym typeface="Rubik Medium"/>
              </a:rPr>
              <a:t>UNITED STATES CITIZEN.</a:t>
            </a:r>
            <a:r>
              <a:rPr lang="en" sz="1600">
                <a:solidFill>
                  <a:srgbClr val="CCCCCC"/>
                </a:solidFill>
                <a:latin typeface="Rubik Medium"/>
                <a:ea typeface="Rubik Medium"/>
                <a:cs typeface="Rubik Medium"/>
                <a:sym typeface="Rubik Medium"/>
              </a:rPr>
              <a:t>—The term ‘United States citizen’ has the meaning given the term ‘citizen of the United States’ in section 50902. </a:t>
            </a:r>
            <a:endParaRPr sz="1600">
              <a:solidFill>
                <a:srgbClr val="CCCCCC"/>
              </a:solidFill>
              <a:latin typeface="Rubik Medium"/>
              <a:ea typeface="Rubik Medium"/>
              <a:cs typeface="Rubik Medium"/>
              <a:sym typeface="Rubik Medium"/>
            </a:endParaRPr>
          </a:p>
          <a:p>
            <a:pPr indent="0" lvl="0" marL="0" rtl="0" algn="l">
              <a:lnSpc>
                <a:spcPct val="115000"/>
              </a:lnSpc>
              <a:spcBef>
                <a:spcPts val="0"/>
              </a:spcBef>
              <a:spcAft>
                <a:spcPts val="0"/>
              </a:spcAft>
              <a:buNone/>
            </a:pPr>
            <a:r>
              <a:t/>
            </a:r>
            <a:endParaRPr sz="2400">
              <a:solidFill>
                <a:srgbClr val="E0E1C7"/>
              </a:solidFill>
              <a:latin typeface="Rubik Medium"/>
              <a:ea typeface="Rubik Medium"/>
              <a:cs typeface="Rubik Medium"/>
              <a:sym typeface="Rubik Medium"/>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26" name="Shape 326"/>
        <p:cNvGrpSpPr/>
        <p:nvPr/>
      </p:nvGrpSpPr>
      <p:grpSpPr>
        <a:xfrm>
          <a:off x="0" y="0"/>
          <a:ext cx="0" cy="0"/>
          <a:chOff x="0" y="0"/>
          <a:chExt cx="0" cy="0"/>
        </a:xfrm>
      </p:grpSpPr>
      <p:sp>
        <p:nvSpPr>
          <p:cNvPr id="327" name="Google Shape;327;p51"/>
          <p:cNvSpPr txBox="1"/>
          <p:nvPr>
            <p:ph type="ctrTitle"/>
          </p:nvPr>
        </p:nvSpPr>
        <p:spPr>
          <a:xfrm>
            <a:off x="607300" y="616667"/>
            <a:ext cx="10978500" cy="54567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900">
                <a:solidFill>
                  <a:srgbClr val="FFB81C"/>
                </a:solidFill>
                <a:latin typeface="Rubik Medium"/>
                <a:ea typeface="Rubik Medium"/>
                <a:cs typeface="Rubik Medium"/>
                <a:sym typeface="Rubik Medium"/>
              </a:rPr>
              <a:t>National Space Legislation on Space Mineral Resources</a:t>
            </a:r>
            <a:endParaRPr sz="1900">
              <a:solidFill>
                <a:srgbClr val="FFB81C"/>
              </a:solidFill>
              <a:latin typeface="Rubik Medium"/>
              <a:ea typeface="Rubik Medium"/>
              <a:cs typeface="Rubik Medium"/>
              <a:sym typeface="Rubik Medium"/>
            </a:endParaRPr>
          </a:p>
          <a:p>
            <a:pPr indent="0" lvl="0" marL="0" rtl="0" algn="l">
              <a:lnSpc>
                <a:spcPct val="115000"/>
              </a:lnSpc>
              <a:spcBef>
                <a:spcPts val="0"/>
              </a:spcBef>
              <a:spcAft>
                <a:spcPts val="0"/>
              </a:spcAft>
              <a:buNone/>
            </a:pPr>
            <a:r>
              <a:rPr lang="en" sz="1900">
                <a:solidFill>
                  <a:srgbClr val="FFB81C"/>
                </a:solidFill>
                <a:latin typeface="Rubik Medium"/>
                <a:ea typeface="Rubik Medium"/>
                <a:cs typeface="Rubik Medium"/>
                <a:sym typeface="Rubik Medium"/>
              </a:rPr>
              <a:t>United States of America </a:t>
            </a:r>
            <a:endParaRPr sz="1900">
              <a:solidFill>
                <a:srgbClr val="FFB81C"/>
              </a:solidFill>
              <a:latin typeface="Rubik Medium"/>
              <a:ea typeface="Rubik Medium"/>
              <a:cs typeface="Rubik Medium"/>
              <a:sym typeface="Rubik Medium"/>
            </a:endParaRPr>
          </a:p>
          <a:p>
            <a:pPr indent="0" lvl="0" marL="0" rtl="0" algn="l">
              <a:lnSpc>
                <a:spcPct val="115000"/>
              </a:lnSpc>
              <a:spcBef>
                <a:spcPts val="0"/>
              </a:spcBef>
              <a:spcAft>
                <a:spcPts val="0"/>
              </a:spcAft>
              <a:buNone/>
            </a:pPr>
            <a:r>
              <a:t/>
            </a:r>
            <a:endParaRPr sz="1900">
              <a:solidFill>
                <a:srgbClr val="CCCCCC"/>
              </a:solidFill>
              <a:latin typeface="Rubik Medium"/>
              <a:ea typeface="Rubik Medium"/>
              <a:cs typeface="Rubik Medium"/>
              <a:sym typeface="Rubik Medium"/>
            </a:endParaRPr>
          </a:p>
          <a:p>
            <a:pPr indent="0" lvl="0" marL="0" rtl="0" algn="ctr">
              <a:lnSpc>
                <a:spcPct val="115000"/>
              </a:lnSpc>
              <a:spcBef>
                <a:spcPts val="0"/>
              </a:spcBef>
              <a:spcAft>
                <a:spcPts val="0"/>
              </a:spcAft>
              <a:buNone/>
            </a:pPr>
            <a:r>
              <a:rPr lang="en" sz="1600">
                <a:solidFill>
                  <a:srgbClr val="CCCCCC"/>
                </a:solidFill>
                <a:uFill>
                  <a:noFill/>
                </a:uFill>
                <a:latin typeface="Rubik Medium"/>
                <a:ea typeface="Rubik Medium"/>
                <a:cs typeface="Rubik Medium"/>
                <a:sym typeface="Rubik Medium"/>
                <a:hlinkClick r:id="rId3">
                  <a:extLst>
                    <a:ext uri="{A12FA001-AC4F-418D-AE19-62706E023703}">
                      <ahyp:hlinkClr val="tx"/>
                    </a:ext>
                  </a:extLst>
                </a:hlinkClick>
              </a:rPr>
              <a:t>US Commercial Space Launch Competitiveness Act</a:t>
            </a:r>
            <a:r>
              <a:rPr lang="en" sz="1600">
                <a:solidFill>
                  <a:srgbClr val="CCCCCC"/>
                </a:solidFill>
                <a:latin typeface="Rubik Medium"/>
                <a:ea typeface="Rubik Medium"/>
                <a:cs typeface="Rubik Medium"/>
                <a:sym typeface="Rubik Medium"/>
              </a:rPr>
              <a:t> (2015)</a:t>
            </a:r>
            <a:endParaRPr sz="1600">
              <a:solidFill>
                <a:srgbClr val="CCCCCC"/>
              </a:solidFill>
              <a:latin typeface="Rubik Medium"/>
              <a:ea typeface="Rubik Medium"/>
              <a:cs typeface="Rubik Medium"/>
              <a:sym typeface="Rubik Medium"/>
            </a:endParaRPr>
          </a:p>
          <a:p>
            <a:pPr indent="0" lvl="0" marL="0" rtl="0" algn="ctr">
              <a:lnSpc>
                <a:spcPct val="115000"/>
              </a:lnSpc>
              <a:spcBef>
                <a:spcPts val="0"/>
              </a:spcBef>
              <a:spcAft>
                <a:spcPts val="0"/>
              </a:spcAft>
              <a:buNone/>
            </a:pPr>
            <a:r>
              <a:rPr lang="en" sz="1600">
                <a:solidFill>
                  <a:srgbClr val="CCCCCC"/>
                </a:solidFill>
                <a:uFill>
                  <a:noFill/>
                </a:uFill>
                <a:latin typeface="Rubik Medium"/>
                <a:ea typeface="Rubik Medium"/>
                <a:cs typeface="Rubik Medium"/>
                <a:sym typeface="Rubik Medium"/>
                <a:hlinkClick r:id="rId4">
                  <a:extLst>
                    <a:ext uri="{A12FA001-AC4F-418D-AE19-62706E023703}">
                      <ahyp:hlinkClr val="tx"/>
                    </a:ext>
                  </a:extLst>
                </a:hlinkClick>
              </a:rPr>
              <a:t>Title IV — </a:t>
            </a:r>
            <a:r>
              <a:rPr i="1" lang="en" sz="1600">
                <a:solidFill>
                  <a:srgbClr val="FFB81C"/>
                </a:solidFill>
                <a:uFill>
                  <a:noFill/>
                </a:uFill>
                <a:latin typeface="Rubik Medium"/>
                <a:ea typeface="Rubik Medium"/>
                <a:cs typeface="Rubik Medium"/>
                <a:sym typeface="Rubik Medium"/>
                <a:hlinkClick r:id="rId5">
                  <a:extLst>
                    <a:ext uri="{A12FA001-AC4F-418D-AE19-62706E023703}">
                      <ahyp:hlinkClr val="tx"/>
                    </a:ext>
                  </a:extLst>
                </a:hlinkClick>
              </a:rPr>
              <a:t>Space Resources Exploration and Utilization </a:t>
            </a:r>
            <a:endParaRPr sz="1600">
              <a:solidFill>
                <a:srgbClr val="FFB81C"/>
              </a:solidFill>
              <a:latin typeface="Rubik Medium"/>
              <a:ea typeface="Rubik Medium"/>
              <a:cs typeface="Rubik Medium"/>
              <a:sym typeface="Rubik Medium"/>
            </a:endParaRPr>
          </a:p>
          <a:p>
            <a:pPr indent="0" lvl="0" marL="0" rtl="0" algn="l">
              <a:lnSpc>
                <a:spcPct val="115000"/>
              </a:lnSpc>
              <a:spcBef>
                <a:spcPts val="0"/>
              </a:spcBef>
              <a:spcAft>
                <a:spcPts val="0"/>
              </a:spcAft>
              <a:buNone/>
            </a:pPr>
            <a:r>
              <a:t/>
            </a:r>
            <a:endParaRPr sz="1600">
              <a:solidFill>
                <a:srgbClr val="CCCCCC"/>
              </a:solidFill>
              <a:latin typeface="Rubik Medium"/>
              <a:ea typeface="Rubik Medium"/>
              <a:cs typeface="Rubik Medium"/>
              <a:sym typeface="Rubik Medium"/>
            </a:endParaRPr>
          </a:p>
          <a:p>
            <a:pPr indent="0" lvl="0" marL="0" rtl="0" algn="l">
              <a:lnSpc>
                <a:spcPct val="115000"/>
              </a:lnSpc>
              <a:spcBef>
                <a:spcPts val="0"/>
              </a:spcBef>
              <a:spcAft>
                <a:spcPts val="0"/>
              </a:spcAft>
              <a:buNone/>
            </a:pPr>
            <a:r>
              <a:rPr lang="en" sz="1600">
                <a:solidFill>
                  <a:srgbClr val="CCCCCC"/>
                </a:solidFill>
                <a:latin typeface="Rubik Medium"/>
                <a:ea typeface="Rubik Medium"/>
                <a:cs typeface="Rubik Medium"/>
                <a:sym typeface="Rubik Medium"/>
              </a:rPr>
              <a:t>§</a:t>
            </a:r>
            <a:r>
              <a:rPr lang="en" sz="1600">
                <a:solidFill>
                  <a:srgbClr val="FFB81C"/>
                </a:solidFill>
                <a:latin typeface="Rubik Medium"/>
                <a:ea typeface="Rubik Medium"/>
                <a:cs typeface="Rubik Medium"/>
                <a:sym typeface="Rubik Medium"/>
              </a:rPr>
              <a:t>51302 </a:t>
            </a:r>
            <a:r>
              <a:rPr lang="en" sz="1600">
                <a:solidFill>
                  <a:srgbClr val="CCCCCC"/>
                </a:solidFill>
                <a:latin typeface="Rubik Medium"/>
                <a:ea typeface="Rubik Medium"/>
                <a:cs typeface="Rubik Medium"/>
                <a:sym typeface="Rubik Medium"/>
              </a:rPr>
              <a:t>	</a:t>
            </a:r>
            <a:r>
              <a:rPr lang="en" sz="1600">
                <a:solidFill>
                  <a:srgbClr val="FFB81C"/>
                </a:solidFill>
                <a:latin typeface="Rubik Medium"/>
                <a:ea typeface="Rubik Medium"/>
                <a:cs typeface="Rubik Medium"/>
                <a:sym typeface="Rubik Medium"/>
              </a:rPr>
              <a:t>Commercial exploration and commercial recovery</a:t>
            </a:r>
            <a:endParaRPr sz="1600">
              <a:solidFill>
                <a:srgbClr val="FFB81C"/>
              </a:solidFill>
              <a:latin typeface="Rubik Medium"/>
              <a:ea typeface="Rubik Medium"/>
              <a:cs typeface="Rubik Medium"/>
              <a:sym typeface="Rubik Medium"/>
            </a:endParaRPr>
          </a:p>
          <a:p>
            <a:pPr indent="0" lvl="0" marL="0" rtl="0" algn="l">
              <a:lnSpc>
                <a:spcPct val="115000"/>
              </a:lnSpc>
              <a:spcBef>
                <a:spcPts val="0"/>
              </a:spcBef>
              <a:spcAft>
                <a:spcPts val="0"/>
              </a:spcAft>
              <a:buNone/>
            </a:pPr>
            <a:r>
              <a:t/>
            </a:r>
            <a:endParaRPr i="1" sz="1600">
              <a:solidFill>
                <a:srgbClr val="CCCCCC"/>
              </a:solidFill>
              <a:latin typeface="Rubik Medium"/>
              <a:ea typeface="Rubik Medium"/>
              <a:cs typeface="Rubik Medium"/>
              <a:sym typeface="Rubik Medium"/>
            </a:endParaRPr>
          </a:p>
          <a:p>
            <a:pPr indent="190500" lvl="0" marL="0" rtl="0" algn="just">
              <a:lnSpc>
                <a:spcPct val="115000"/>
              </a:lnSpc>
              <a:spcBef>
                <a:spcPts val="0"/>
              </a:spcBef>
              <a:spcAft>
                <a:spcPts val="0"/>
              </a:spcAft>
              <a:buNone/>
            </a:pPr>
            <a:r>
              <a:rPr lang="en" sz="1600">
                <a:solidFill>
                  <a:srgbClr val="CCCCCC"/>
                </a:solidFill>
                <a:latin typeface="Rubik Medium"/>
                <a:ea typeface="Rubik Medium"/>
                <a:cs typeface="Rubik Medium"/>
                <a:sym typeface="Rubik Medium"/>
              </a:rPr>
              <a:t>a. 	In General.—The President, acting through </a:t>
            </a:r>
            <a:r>
              <a:rPr lang="en" sz="1600">
                <a:solidFill>
                  <a:srgbClr val="FFB81C"/>
                </a:solidFill>
                <a:latin typeface="Rubik Medium"/>
                <a:ea typeface="Rubik Medium"/>
                <a:cs typeface="Rubik Medium"/>
                <a:sym typeface="Rubik Medium"/>
              </a:rPr>
              <a:t>appropriate Federal agencies</a:t>
            </a:r>
            <a:r>
              <a:rPr lang="en" sz="1600">
                <a:solidFill>
                  <a:srgbClr val="CCCCCC"/>
                </a:solidFill>
                <a:latin typeface="Rubik Medium"/>
                <a:ea typeface="Rubik Medium"/>
                <a:cs typeface="Rubik Medium"/>
                <a:sym typeface="Rubik Medium"/>
              </a:rPr>
              <a:t>, shall—</a:t>
            </a:r>
            <a:endParaRPr sz="1600">
              <a:solidFill>
                <a:srgbClr val="CCCCCC"/>
              </a:solidFill>
              <a:latin typeface="Rubik Medium"/>
              <a:ea typeface="Rubik Medium"/>
              <a:cs typeface="Rubik Medium"/>
              <a:sym typeface="Rubik Medium"/>
            </a:endParaRPr>
          </a:p>
          <a:p>
            <a:pPr indent="-406400" lvl="0" marL="1219200" rtl="0" algn="just">
              <a:lnSpc>
                <a:spcPct val="115000"/>
              </a:lnSpc>
              <a:spcBef>
                <a:spcPts val="0"/>
              </a:spcBef>
              <a:spcAft>
                <a:spcPts val="0"/>
              </a:spcAft>
              <a:buClr>
                <a:srgbClr val="CCCCCC"/>
              </a:buClr>
              <a:buSzPts val="1600"/>
              <a:buFont typeface="Rubik Medium"/>
              <a:buAutoNum type="arabicPeriod"/>
            </a:pPr>
            <a:r>
              <a:rPr lang="en" sz="1600">
                <a:solidFill>
                  <a:srgbClr val="FFB81C"/>
                </a:solidFill>
                <a:latin typeface="Rubik Medium"/>
                <a:ea typeface="Rubik Medium"/>
                <a:cs typeface="Rubik Medium"/>
                <a:sym typeface="Rubik Medium"/>
              </a:rPr>
              <a:t>facilitate commercial exploration for and commercial recovery of space resources</a:t>
            </a:r>
            <a:r>
              <a:rPr lang="en" sz="1600">
                <a:solidFill>
                  <a:srgbClr val="CCCCCC"/>
                </a:solidFill>
                <a:latin typeface="Rubik Medium"/>
                <a:ea typeface="Rubik Medium"/>
                <a:cs typeface="Rubik Medium"/>
                <a:sym typeface="Rubik Medium"/>
              </a:rPr>
              <a:t> by United States citizens;</a:t>
            </a:r>
            <a:endParaRPr sz="1600">
              <a:solidFill>
                <a:srgbClr val="CCCCCC"/>
              </a:solidFill>
              <a:latin typeface="Rubik Medium"/>
              <a:ea typeface="Rubik Medium"/>
              <a:cs typeface="Rubik Medium"/>
              <a:sym typeface="Rubik Medium"/>
            </a:endParaRPr>
          </a:p>
          <a:p>
            <a:pPr indent="0" lvl="0" marL="0" rtl="0" algn="just">
              <a:lnSpc>
                <a:spcPct val="115000"/>
              </a:lnSpc>
              <a:spcBef>
                <a:spcPts val="0"/>
              </a:spcBef>
              <a:spcAft>
                <a:spcPts val="0"/>
              </a:spcAft>
              <a:buNone/>
            </a:pPr>
            <a:r>
              <a:t/>
            </a:r>
            <a:endParaRPr sz="1600">
              <a:solidFill>
                <a:srgbClr val="CCCCCC"/>
              </a:solidFill>
              <a:latin typeface="Rubik Medium"/>
              <a:ea typeface="Rubik Medium"/>
              <a:cs typeface="Rubik Medium"/>
              <a:sym typeface="Rubik Medium"/>
            </a:endParaRPr>
          </a:p>
          <a:p>
            <a:pPr indent="-406400" lvl="0" marL="1219200" rtl="0" algn="just">
              <a:lnSpc>
                <a:spcPct val="115000"/>
              </a:lnSpc>
              <a:spcBef>
                <a:spcPts val="0"/>
              </a:spcBef>
              <a:spcAft>
                <a:spcPts val="0"/>
              </a:spcAft>
              <a:buClr>
                <a:srgbClr val="CCCCCC"/>
              </a:buClr>
              <a:buSzPts val="1600"/>
              <a:buFont typeface="Rubik Medium"/>
              <a:buAutoNum type="arabicPeriod"/>
            </a:pPr>
            <a:r>
              <a:rPr lang="en" sz="1600">
                <a:solidFill>
                  <a:srgbClr val="FFB81C"/>
                </a:solidFill>
                <a:latin typeface="Rubik Medium"/>
                <a:ea typeface="Rubik Medium"/>
                <a:cs typeface="Rubik Medium"/>
                <a:sym typeface="Rubik Medium"/>
              </a:rPr>
              <a:t>discourage government barriers</a:t>
            </a:r>
            <a:r>
              <a:rPr lang="en" sz="1600">
                <a:solidFill>
                  <a:srgbClr val="CCCCCC"/>
                </a:solidFill>
                <a:latin typeface="Rubik Medium"/>
                <a:ea typeface="Rubik Medium"/>
                <a:cs typeface="Rubik Medium"/>
                <a:sym typeface="Rubik Medium"/>
              </a:rPr>
              <a:t> to the development in the United States of economically viable, safe, and stable industries for commercial exploration for and commercial recovery of space resources in manners consistent with the international obligations of the United States; and</a:t>
            </a:r>
            <a:endParaRPr sz="1600">
              <a:solidFill>
                <a:srgbClr val="CCCCCC"/>
              </a:solidFill>
              <a:latin typeface="Rubik Medium"/>
              <a:ea typeface="Rubik Medium"/>
              <a:cs typeface="Rubik Medium"/>
              <a:sym typeface="Rubik Medium"/>
            </a:endParaRPr>
          </a:p>
          <a:p>
            <a:pPr indent="0" lvl="0" marL="1219200" rtl="0" algn="just">
              <a:lnSpc>
                <a:spcPct val="115000"/>
              </a:lnSpc>
              <a:spcBef>
                <a:spcPts val="0"/>
              </a:spcBef>
              <a:spcAft>
                <a:spcPts val="0"/>
              </a:spcAft>
              <a:buNone/>
            </a:pPr>
            <a:r>
              <a:t/>
            </a:r>
            <a:endParaRPr sz="1600">
              <a:solidFill>
                <a:srgbClr val="CCCCCC"/>
              </a:solidFill>
              <a:latin typeface="Rubik Medium"/>
              <a:ea typeface="Rubik Medium"/>
              <a:cs typeface="Rubik Medium"/>
              <a:sym typeface="Rubik Medium"/>
            </a:endParaRPr>
          </a:p>
          <a:p>
            <a:pPr indent="-406400" lvl="0" marL="1219200" rtl="0" algn="just">
              <a:lnSpc>
                <a:spcPct val="115000"/>
              </a:lnSpc>
              <a:spcBef>
                <a:spcPts val="0"/>
              </a:spcBef>
              <a:spcAft>
                <a:spcPts val="0"/>
              </a:spcAft>
              <a:buClr>
                <a:srgbClr val="CCCCCC"/>
              </a:buClr>
              <a:buSzPts val="1600"/>
              <a:buFont typeface="Rubik Medium"/>
              <a:buAutoNum type="arabicPeriod"/>
            </a:pPr>
            <a:r>
              <a:rPr lang="en" sz="1600">
                <a:solidFill>
                  <a:srgbClr val="FFB81C"/>
                </a:solidFill>
                <a:latin typeface="Rubik Medium"/>
                <a:ea typeface="Rubik Medium"/>
                <a:cs typeface="Rubik Medium"/>
                <a:sym typeface="Rubik Medium"/>
              </a:rPr>
              <a:t>promote the right of United States citizens to</a:t>
            </a:r>
            <a:r>
              <a:rPr lang="en" sz="1600">
                <a:solidFill>
                  <a:srgbClr val="CCCCCC"/>
                </a:solidFill>
                <a:latin typeface="Rubik Medium"/>
                <a:ea typeface="Rubik Medium"/>
                <a:cs typeface="Rubik Medium"/>
                <a:sym typeface="Rubik Medium"/>
              </a:rPr>
              <a:t> engage in commercial exploration for and commercial recovery of space resources free from harmful interference, in accordance with the international obligations of the United States and subject to authorization and continuing supervision by the Federal Government.</a:t>
            </a:r>
            <a:endParaRPr sz="2400">
              <a:solidFill>
                <a:srgbClr val="CCCCCC"/>
              </a:solidFill>
              <a:latin typeface="Rubik Medium"/>
              <a:ea typeface="Rubik Medium"/>
              <a:cs typeface="Rubik Medium"/>
              <a:sym typeface="Rubik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05" name="Shape 105"/>
        <p:cNvGrpSpPr/>
        <p:nvPr/>
      </p:nvGrpSpPr>
      <p:grpSpPr>
        <a:xfrm>
          <a:off x="0" y="0"/>
          <a:ext cx="0" cy="0"/>
          <a:chOff x="0" y="0"/>
          <a:chExt cx="0" cy="0"/>
        </a:xfrm>
      </p:grpSpPr>
      <p:sp>
        <p:nvSpPr>
          <p:cNvPr id="106" name="Google Shape;106;p16"/>
          <p:cNvSpPr txBox="1"/>
          <p:nvPr>
            <p:ph idx="4294967295" type="subTitle"/>
          </p:nvPr>
        </p:nvSpPr>
        <p:spPr>
          <a:xfrm>
            <a:off x="436250" y="786350"/>
            <a:ext cx="10996200" cy="44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9600"/>
              <a:buNone/>
            </a:pPr>
            <a:r>
              <a:rPr b="1" lang="en" sz="5000">
                <a:solidFill>
                  <a:srgbClr val="FFB81C"/>
                </a:solidFill>
                <a:latin typeface="Rubik"/>
                <a:ea typeface="Rubik"/>
                <a:cs typeface="Rubik"/>
                <a:sym typeface="Rubik"/>
              </a:rPr>
              <a:t>1967 Outer Space Treaty</a:t>
            </a:r>
            <a:r>
              <a:rPr b="1" lang="en" sz="5000">
                <a:solidFill>
                  <a:srgbClr val="FFB81C"/>
                </a:solidFill>
                <a:latin typeface="Rubik"/>
                <a:ea typeface="Rubik"/>
                <a:cs typeface="Rubik"/>
                <a:sym typeface="Rubik"/>
              </a:rPr>
              <a:t> </a:t>
            </a:r>
            <a:endParaRPr b="1" sz="5000">
              <a:solidFill>
                <a:srgbClr val="FFB81C"/>
              </a:solidFill>
              <a:latin typeface="Rubik"/>
              <a:ea typeface="Rubik"/>
              <a:cs typeface="Rubik"/>
              <a:sym typeface="Rubik"/>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The most important source of international space law.</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As of 2022, </a:t>
            </a:r>
            <a:r>
              <a:rPr lang="en">
                <a:solidFill>
                  <a:schemeClr val="lt1"/>
                </a:solidFill>
                <a:latin typeface="Rubik Medium"/>
                <a:ea typeface="Rubik Medium"/>
                <a:cs typeface="Rubik Medium"/>
                <a:sym typeface="Rubik Medium"/>
              </a:rPr>
              <a:t>111 States </a:t>
            </a:r>
            <a:r>
              <a:rPr lang="en">
                <a:solidFill>
                  <a:srgbClr val="FFB81C"/>
                </a:solidFill>
                <a:latin typeface="Rubik Medium"/>
                <a:ea typeface="Rubik Medium"/>
                <a:cs typeface="Rubik Medium"/>
                <a:sym typeface="Rubik Medium"/>
              </a:rPr>
              <a:t>are party to the Outer Space Treaty.</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chemeClr val="lt1"/>
                </a:solidFill>
                <a:latin typeface="Rubik Medium"/>
                <a:ea typeface="Rubik Medium"/>
                <a:cs typeface="Rubik Medium"/>
                <a:sym typeface="Rubik Medium"/>
              </a:rPr>
              <a:t>23 States</a:t>
            </a:r>
            <a:r>
              <a:rPr lang="en">
                <a:solidFill>
                  <a:srgbClr val="FFB81C"/>
                </a:solidFill>
                <a:latin typeface="Rubik Medium"/>
                <a:ea typeface="Rubik Medium"/>
                <a:cs typeface="Rubik Medium"/>
                <a:sym typeface="Rubik Medium"/>
              </a:rPr>
              <a:t> have signed (but not yet ratified) the Outer Space Treaty.</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All of the major, historical space powers, middle space powers, and emerging space powers are party to the Outer Space Treaty.</a:t>
            </a:r>
            <a:endParaRPr>
              <a:solidFill>
                <a:srgbClr val="FFB81C"/>
              </a:solidFill>
              <a:latin typeface="Rubik Medium"/>
              <a:ea typeface="Rubik Medium"/>
              <a:cs typeface="Rubik Medium"/>
              <a:sym typeface="Rubik Medium"/>
            </a:endParaRPr>
          </a:p>
        </p:txBody>
      </p:sp>
      <p:sp>
        <p:nvSpPr>
          <p:cNvPr id="107" name="Google Shape;107;p16"/>
          <p:cNvSpPr txBox="1"/>
          <p:nvPr/>
        </p:nvSpPr>
        <p:spPr>
          <a:xfrm>
            <a:off x="0" y="6248400"/>
            <a:ext cx="12192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lt2"/>
                </a:solidFill>
                <a:latin typeface="Rubik"/>
                <a:ea typeface="Rubik"/>
                <a:cs typeface="Rubik"/>
                <a:sym typeface="Rubik"/>
              </a:rPr>
              <a:t>Treaty booklets available in all UN languages at</a:t>
            </a:r>
            <a:endParaRPr sz="1000">
              <a:solidFill>
                <a:schemeClr val="lt2"/>
              </a:solidFill>
              <a:latin typeface="Rubik"/>
              <a:ea typeface="Rubik"/>
              <a:cs typeface="Rubik"/>
              <a:sym typeface="Rubik"/>
            </a:endParaRPr>
          </a:p>
          <a:p>
            <a:pPr indent="0" lvl="0" marL="0" rtl="0" algn="ctr">
              <a:spcBef>
                <a:spcPts val="0"/>
              </a:spcBef>
              <a:spcAft>
                <a:spcPts val="0"/>
              </a:spcAft>
              <a:buNone/>
            </a:pPr>
            <a:r>
              <a:rPr b="1" lang="en" sz="1000">
                <a:solidFill>
                  <a:schemeClr val="lt2"/>
                </a:solidFill>
                <a:latin typeface="Rubik"/>
                <a:ea typeface="Rubik"/>
                <a:cs typeface="Rubik"/>
                <a:sym typeface="Rubik"/>
              </a:rPr>
              <a:t> </a:t>
            </a:r>
            <a:r>
              <a:rPr b="1" lang="en" sz="1000">
                <a:solidFill>
                  <a:schemeClr val="lt2"/>
                </a:solidFill>
                <a:uFill>
                  <a:noFill/>
                </a:uFill>
                <a:latin typeface="Rubik"/>
                <a:ea typeface="Rubik"/>
                <a:cs typeface="Rubik"/>
                <a:sym typeface="Rubik"/>
                <a:hlinkClick r:id="rId3">
                  <a:extLst>
                    <a:ext uri="{A12FA001-AC4F-418D-AE19-62706E023703}">
                      <ahyp:hlinkClr val="tx"/>
                    </a:ext>
                  </a:extLst>
                </a:hlinkClick>
              </a:rPr>
              <a:t>https://www.unoosa.org/oosa/oosadoc/data/documents/2017/stspace/stspace61rev.2_0.html</a:t>
            </a:r>
            <a:endParaRPr b="1" sz="1000">
              <a:solidFill>
                <a:schemeClr val="lt2"/>
              </a:solidFill>
              <a:latin typeface="Rubik"/>
              <a:ea typeface="Rubik"/>
              <a:cs typeface="Rubik"/>
              <a:sym typeface="Rubi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31" name="Shape 331"/>
        <p:cNvGrpSpPr/>
        <p:nvPr/>
      </p:nvGrpSpPr>
      <p:grpSpPr>
        <a:xfrm>
          <a:off x="0" y="0"/>
          <a:ext cx="0" cy="0"/>
          <a:chOff x="0" y="0"/>
          <a:chExt cx="0" cy="0"/>
        </a:xfrm>
      </p:grpSpPr>
      <p:sp>
        <p:nvSpPr>
          <p:cNvPr id="332" name="Google Shape;332;p52"/>
          <p:cNvSpPr txBox="1"/>
          <p:nvPr>
            <p:ph type="ctrTitle"/>
          </p:nvPr>
        </p:nvSpPr>
        <p:spPr>
          <a:xfrm>
            <a:off x="607300" y="616667"/>
            <a:ext cx="10978500" cy="54567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900">
                <a:solidFill>
                  <a:srgbClr val="FFB81C"/>
                </a:solidFill>
                <a:latin typeface="Rubik Medium"/>
                <a:ea typeface="Rubik Medium"/>
                <a:cs typeface="Rubik Medium"/>
                <a:sym typeface="Rubik Medium"/>
              </a:rPr>
              <a:t>National Space Legislation on Space Mineral Resources</a:t>
            </a:r>
            <a:endParaRPr sz="1900">
              <a:solidFill>
                <a:srgbClr val="FFB81C"/>
              </a:solidFill>
              <a:latin typeface="Rubik Medium"/>
              <a:ea typeface="Rubik Medium"/>
              <a:cs typeface="Rubik Medium"/>
              <a:sym typeface="Rubik Medium"/>
            </a:endParaRPr>
          </a:p>
          <a:p>
            <a:pPr indent="0" lvl="0" marL="0" rtl="0" algn="l">
              <a:lnSpc>
                <a:spcPct val="115000"/>
              </a:lnSpc>
              <a:spcBef>
                <a:spcPts val="0"/>
              </a:spcBef>
              <a:spcAft>
                <a:spcPts val="0"/>
              </a:spcAft>
              <a:buNone/>
            </a:pPr>
            <a:r>
              <a:rPr lang="en" sz="1900">
                <a:solidFill>
                  <a:srgbClr val="FFB81C"/>
                </a:solidFill>
                <a:latin typeface="Rubik Medium"/>
                <a:ea typeface="Rubik Medium"/>
                <a:cs typeface="Rubik Medium"/>
                <a:sym typeface="Rubik Medium"/>
              </a:rPr>
              <a:t>United States of America </a:t>
            </a:r>
            <a:endParaRPr sz="1900">
              <a:solidFill>
                <a:srgbClr val="FFB81C"/>
              </a:solidFill>
              <a:latin typeface="Rubik Medium"/>
              <a:ea typeface="Rubik Medium"/>
              <a:cs typeface="Rubik Medium"/>
              <a:sym typeface="Rubik Medium"/>
            </a:endParaRPr>
          </a:p>
          <a:p>
            <a:pPr indent="0" lvl="0" marL="0" rtl="0" algn="l">
              <a:lnSpc>
                <a:spcPct val="115000"/>
              </a:lnSpc>
              <a:spcBef>
                <a:spcPts val="0"/>
              </a:spcBef>
              <a:spcAft>
                <a:spcPts val="0"/>
              </a:spcAft>
              <a:buNone/>
            </a:pPr>
            <a:r>
              <a:t/>
            </a:r>
            <a:endParaRPr sz="1900">
              <a:solidFill>
                <a:srgbClr val="CCCCCC"/>
              </a:solidFill>
              <a:latin typeface="Rubik Medium"/>
              <a:ea typeface="Rubik Medium"/>
              <a:cs typeface="Rubik Medium"/>
              <a:sym typeface="Rubik Medium"/>
            </a:endParaRPr>
          </a:p>
          <a:p>
            <a:pPr indent="0" lvl="0" marL="0" rtl="0" algn="ctr">
              <a:lnSpc>
                <a:spcPct val="115000"/>
              </a:lnSpc>
              <a:spcBef>
                <a:spcPts val="0"/>
              </a:spcBef>
              <a:spcAft>
                <a:spcPts val="0"/>
              </a:spcAft>
              <a:buNone/>
            </a:pPr>
            <a:r>
              <a:rPr lang="en" sz="1600">
                <a:solidFill>
                  <a:srgbClr val="CCCCCC"/>
                </a:solidFill>
                <a:uFill>
                  <a:noFill/>
                </a:uFill>
                <a:latin typeface="Rubik Medium"/>
                <a:ea typeface="Rubik Medium"/>
                <a:cs typeface="Rubik Medium"/>
                <a:sym typeface="Rubik Medium"/>
                <a:hlinkClick r:id="rId3">
                  <a:extLst>
                    <a:ext uri="{A12FA001-AC4F-418D-AE19-62706E023703}">
                      <ahyp:hlinkClr val="tx"/>
                    </a:ext>
                  </a:extLst>
                </a:hlinkClick>
              </a:rPr>
              <a:t>US Commercial Space Launch Competitiveness Act</a:t>
            </a:r>
            <a:r>
              <a:rPr lang="en" sz="1600">
                <a:solidFill>
                  <a:srgbClr val="CCCCCC"/>
                </a:solidFill>
                <a:latin typeface="Rubik Medium"/>
                <a:ea typeface="Rubik Medium"/>
                <a:cs typeface="Rubik Medium"/>
                <a:sym typeface="Rubik Medium"/>
              </a:rPr>
              <a:t> (2015)</a:t>
            </a:r>
            <a:endParaRPr sz="1600">
              <a:solidFill>
                <a:srgbClr val="CCCCCC"/>
              </a:solidFill>
              <a:latin typeface="Rubik Medium"/>
              <a:ea typeface="Rubik Medium"/>
              <a:cs typeface="Rubik Medium"/>
              <a:sym typeface="Rubik Medium"/>
            </a:endParaRPr>
          </a:p>
          <a:p>
            <a:pPr indent="0" lvl="0" marL="0" rtl="0" algn="ctr">
              <a:lnSpc>
                <a:spcPct val="115000"/>
              </a:lnSpc>
              <a:spcBef>
                <a:spcPts val="0"/>
              </a:spcBef>
              <a:spcAft>
                <a:spcPts val="0"/>
              </a:spcAft>
              <a:buNone/>
            </a:pPr>
            <a:r>
              <a:rPr lang="en" sz="1600">
                <a:solidFill>
                  <a:srgbClr val="CCCCCC"/>
                </a:solidFill>
                <a:uFill>
                  <a:noFill/>
                </a:uFill>
                <a:latin typeface="Rubik Medium"/>
                <a:ea typeface="Rubik Medium"/>
                <a:cs typeface="Rubik Medium"/>
                <a:sym typeface="Rubik Medium"/>
                <a:hlinkClick r:id="rId4">
                  <a:extLst>
                    <a:ext uri="{A12FA001-AC4F-418D-AE19-62706E023703}">
                      <ahyp:hlinkClr val="tx"/>
                    </a:ext>
                  </a:extLst>
                </a:hlinkClick>
              </a:rPr>
              <a:t>Title IV — </a:t>
            </a:r>
            <a:r>
              <a:rPr i="1" lang="en" sz="1600">
                <a:solidFill>
                  <a:srgbClr val="FFB81C"/>
                </a:solidFill>
                <a:uFill>
                  <a:noFill/>
                </a:uFill>
                <a:latin typeface="Rubik Medium"/>
                <a:ea typeface="Rubik Medium"/>
                <a:cs typeface="Rubik Medium"/>
                <a:sym typeface="Rubik Medium"/>
                <a:hlinkClick r:id="rId5">
                  <a:extLst>
                    <a:ext uri="{A12FA001-AC4F-418D-AE19-62706E023703}">
                      <ahyp:hlinkClr val="tx"/>
                    </a:ext>
                  </a:extLst>
                </a:hlinkClick>
              </a:rPr>
              <a:t>Space Resources Exploration and Utilization </a:t>
            </a:r>
            <a:endParaRPr i="1" sz="1600">
              <a:solidFill>
                <a:srgbClr val="FFB81C"/>
              </a:solidFill>
              <a:latin typeface="Rubik Medium"/>
              <a:ea typeface="Rubik Medium"/>
              <a:cs typeface="Rubik Medium"/>
              <a:sym typeface="Rubik Medium"/>
            </a:endParaRPr>
          </a:p>
          <a:p>
            <a:pPr indent="0" lvl="0" marL="0" rtl="0" algn="l">
              <a:lnSpc>
                <a:spcPct val="115000"/>
              </a:lnSpc>
              <a:spcBef>
                <a:spcPts val="0"/>
              </a:spcBef>
              <a:spcAft>
                <a:spcPts val="0"/>
              </a:spcAft>
              <a:buNone/>
            </a:pPr>
            <a:r>
              <a:t/>
            </a:r>
            <a:endParaRPr i="1" sz="1900">
              <a:solidFill>
                <a:srgbClr val="FFB81C"/>
              </a:solidFill>
              <a:latin typeface="Rubik Medium"/>
              <a:ea typeface="Rubik Medium"/>
              <a:cs typeface="Rubik Medium"/>
              <a:sym typeface="Rubik Medium"/>
            </a:endParaRPr>
          </a:p>
          <a:p>
            <a:pPr indent="0" lvl="0" marL="0" rtl="0" algn="l">
              <a:lnSpc>
                <a:spcPct val="115000"/>
              </a:lnSpc>
              <a:spcBef>
                <a:spcPts val="0"/>
              </a:spcBef>
              <a:spcAft>
                <a:spcPts val="0"/>
              </a:spcAft>
              <a:buNone/>
            </a:pPr>
            <a:r>
              <a:rPr lang="en" sz="1600">
                <a:solidFill>
                  <a:srgbClr val="CCCCCC"/>
                </a:solidFill>
                <a:latin typeface="Rubik Medium"/>
                <a:ea typeface="Rubik Medium"/>
                <a:cs typeface="Rubik Medium"/>
                <a:sym typeface="Rubik Medium"/>
              </a:rPr>
              <a:t>§</a:t>
            </a:r>
            <a:r>
              <a:rPr lang="en" sz="1600">
                <a:solidFill>
                  <a:srgbClr val="FFB81C"/>
                </a:solidFill>
                <a:latin typeface="Rubik Medium"/>
                <a:ea typeface="Rubik Medium"/>
                <a:cs typeface="Rubik Medium"/>
                <a:sym typeface="Rubik Medium"/>
              </a:rPr>
              <a:t>51303</a:t>
            </a:r>
            <a:r>
              <a:rPr lang="en" sz="1600">
                <a:solidFill>
                  <a:srgbClr val="CCCCCC"/>
                </a:solidFill>
                <a:latin typeface="Rubik Medium"/>
                <a:ea typeface="Rubik Medium"/>
                <a:cs typeface="Rubik Medium"/>
                <a:sym typeface="Rubik Medium"/>
              </a:rPr>
              <a:t>	</a:t>
            </a:r>
            <a:r>
              <a:rPr lang="en" sz="1600">
                <a:solidFill>
                  <a:srgbClr val="FFB81C"/>
                </a:solidFill>
                <a:latin typeface="Rubik Medium"/>
                <a:ea typeface="Rubik Medium"/>
                <a:cs typeface="Rubik Medium"/>
                <a:sym typeface="Rubik Medium"/>
              </a:rPr>
              <a:t>Asteroid resource and space resource rights.</a:t>
            </a:r>
            <a:endParaRPr sz="1600">
              <a:solidFill>
                <a:srgbClr val="FFB81C"/>
              </a:solidFill>
              <a:latin typeface="Rubik Medium"/>
              <a:ea typeface="Rubik Medium"/>
              <a:cs typeface="Rubik Medium"/>
              <a:sym typeface="Rubik Medium"/>
            </a:endParaRPr>
          </a:p>
          <a:p>
            <a:pPr indent="0" lvl="0" marL="0" rtl="0" algn="l">
              <a:lnSpc>
                <a:spcPct val="115000"/>
              </a:lnSpc>
              <a:spcBef>
                <a:spcPts val="0"/>
              </a:spcBef>
              <a:spcAft>
                <a:spcPts val="0"/>
              </a:spcAft>
              <a:buNone/>
            </a:pPr>
            <a:r>
              <a:t/>
            </a:r>
            <a:endParaRPr i="1" sz="1900">
              <a:solidFill>
                <a:srgbClr val="CCCCCC"/>
              </a:solidFill>
              <a:latin typeface="Rubik Medium"/>
              <a:ea typeface="Rubik Medium"/>
              <a:cs typeface="Rubik Medium"/>
              <a:sym typeface="Rubik Medium"/>
            </a:endParaRPr>
          </a:p>
          <a:p>
            <a:pPr indent="0" lvl="0" marL="0" rtl="0" algn="l">
              <a:lnSpc>
                <a:spcPct val="115000"/>
              </a:lnSpc>
              <a:spcBef>
                <a:spcPts val="0"/>
              </a:spcBef>
              <a:spcAft>
                <a:spcPts val="0"/>
              </a:spcAft>
              <a:buNone/>
            </a:pPr>
            <a:r>
              <a:rPr lang="en" sz="1700">
                <a:solidFill>
                  <a:srgbClr val="CCCCCC"/>
                </a:solidFill>
                <a:latin typeface="Rubik Medium"/>
                <a:ea typeface="Rubik Medium"/>
                <a:cs typeface="Rubik Medium"/>
                <a:sym typeface="Rubik Medium"/>
              </a:rPr>
              <a:t>A United States citizen engaged in commercial recovery of an asteroid resource or a space resource under this chapter </a:t>
            </a:r>
            <a:r>
              <a:rPr lang="en" sz="1700">
                <a:solidFill>
                  <a:srgbClr val="FFB81C"/>
                </a:solidFill>
                <a:latin typeface="Rubik Medium"/>
                <a:ea typeface="Rubik Medium"/>
                <a:cs typeface="Rubik Medium"/>
                <a:sym typeface="Rubik Medium"/>
              </a:rPr>
              <a:t>shall be entitled to any asteroid resource or space resource obtained, including to possess, own, transport, use, and sell the asteroid resource or space resource obtained </a:t>
            </a:r>
            <a:r>
              <a:rPr lang="en" sz="1700">
                <a:solidFill>
                  <a:srgbClr val="CCCCCC"/>
                </a:solidFill>
                <a:latin typeface="Rubik Medium"/>
                <a:ea typeface="Rubik Medium"/>
                <a:cs typeface="Rubik Medium"/>
                <a:sym typeface="Rubik Medium"/>
              </a:rPr>
              <a:t>in accordance with applicable law, including the international obligations of the United States.</a:t>
            </a:r>
            <a:endParaRPr sz="1700">
              <a:solidFill>
                <a:srgbClr val="CCCCCC"/>
              </a:solidFill>
              <a:latin typeface="Rubik Medium"/>
              <a:ea typeface="Rubik Medium"/>
              <a:cs typeface="Rubik Medium"/>
              <a:sym typeface="Rubik Medium"/>
            </a:endParaRPr>
          </a:p>
          <a:p>
            <a:pPr indent="0" lvl="0" marL="0" rtl="0" algn="l">
              <a:lnSpc>
                <a:spcPct val="115000"/>
              </a:lnSpc>
              <a:spcBef>
                <a:spcPts val="0"/>
              </a:spcBef>
              <a:spcAft>
                <a:spcPts val="0"/>
              </a:spcAft>
              <a:buNone/>
            </a:pPr>
            <a:r>
              <a:t/>
            </a:r>
            <a:endParaRPr sz="1900">
              <a:solidFill>
                <a:srgbClr val="CCCCCC"/>
              </a:solidFill>
              <a:latin typeface="Rubik Medium"/>
              <a:ea typeface="Rubik Medium"/>
              <a:cs typeface="Rubik Medium"/>
              <a:sym typeface="Rubik Medium"/>
            </a:endParaRPr>
          </a:p>
          <a:p>
            <a:pPr indent="0" lvl="0" marL="0" rtl="0" algn="l">
              <a:lnSpc>
                <a:spcPct val="115000"/>
              </a:lnSpc>
              <a:spcBef>
                <a:spcPts val="0"/>
              </a:spcBef>
              <a:spcAft>
                <a:spcPts val="0"/>
              </a:spcAft>
              <a:buNone/>
            </a:pPr>
            <a:r>
              <a:t/>
            </a:r>
            <a:endParaRPr sz="1900">
              <a:solidFill>
                <a:srgbClr val="CCCCCC"/>
              </a:solidFill>
              <a:latin typeface="Rubik Medium"/>
              <a:ea typeface="Rubik Medium"/>
              <a:cs typeface="Rubik Medium"/>
              <a:sym typeface="Rubik Medium"/>
            </a:endParaRPr>
          </a:p>
          <a:p>
            <a:pPr indent="0" lvl="0" marL="0" rtl="0" algn="l">
              <a:lnSpc>
                <a:spcPct val="115000"/>
              </a:lnSpc>
              <a:spcBef>
                <a:spcPts val="0"/>
              </a:spcBef>
              <a:spcAft>
                <a:spcPts val="0"/>
              </a:spcAft>
              <a:buNone/>
            </a:pPr>
            <a:r>
              <a:t/>
            </a:r>
            <a:endParaRPr sz="1900">
              <a:solidFill>
                <a:srgbClr val="CCCCCC"/>
              </a:solidFill>
              <a:latin typeface="Rubik Medium"/>
              <a:ea typeface="Rubik Medium"/>
              <a:cs typeface="Rubik Medium"/>
              <a:sym typeface="Rubik Medium"/>
            </a:endParaRPr>
          </a:p>
          <a:p>
            <a:pPr indent="0" lvl="0" marL="0" rtl="0" algn="l">
              <a:lnSpc>
                <a:spcPct val="115000"/>
              </a:lnSpc>
              <a:spcBef>
                <a:spcPts val="0"/>
              </a:spcBef>
              <a:spcAft>
                <a:spcPts val="0"/>
              </a:spcAft>
              <a:buNone/>
            </a:pPr>
            <a:r>
              <a:t/>
            </a:r>
            <a:endParaRPr sz="1900">
              <a:solidFill>
                <a:srgbClr val="CCCCCC"/>
              </a:solidFill>
              <a:latin typeface="Rubik Medium"/>
              <a:ea typeface="Rubik Medium"/>
              <a:cs typeface="Rubik Medium"/>
              <a:sym typeface="Rubik Medium"/>
            </a:endParaRPr>
          </a:p>
          <a:p>
            <a:pPr indent="0" lvl="0" marL="0" rtl="0" algn="r">
              <a:lnSpc>
                <a:spcPct val="115000"/>
              </a:lnSpc>
              <a:spcBef>
                <a:spcPts val="0"/>
              </a:spcBef>
              <a:spcAft>
                <a:spcPts val="0"/>
              </a:spcAft>
              <a:buNone/>
            </a:pPr>
            <a:r>
              <a:rPr i="1" lang="en" sz="1500">
                <a:solidFill>
                  <a:srgbClr val="CCCCCC"/>
                </a:solidFill>
                <a:latin typeface="Rubik Medium"/>
                <a:ea typeface="Rubik Medium"/>
                <a:cs typeface="Rubik Medium"/>
                <a:sym typeface="Rubik Medium"/>
              </a:rPr>
              <a:t>* See also </a:t>
            </a:r>
            <a:r>
              <a:rPr i="1" lang="en" sz="1500">
                <a:solidFill>
                  <a:srgbClr val="FFB81C"/>
                </a:solidFill>
                <a:latin typeface="Rubik Medium"/>
                <a:ea typeface="Rubik Medium"/>
                <a:cs typeface="Rubik Medium"/>
                <a:sym typeface="Rubik Medium"/>
              </a:rPr>
              <a:t>2020 Presidential Executive Order on Space Resources </a:t>
            </a:r>
            <a:endParaRPr sz="1300">
              <a:solidFill>
                <a:srgbClr val="FFB81C"/>
              </a:solidFill>
              <a:latin typeface="Rubik Medium"/>
              <a:ea typeface="Rubik Medium"/>
              <a:cs typeface="Rubik Medium"/>
              <a:sym typeface="Rubik Medium"/>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descr="Map&#10;&#10;Description automatically generated" id="337" name="Google Shape;337;p5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8" name="Google Shape;338;p53"/>
          <p:cNvSpPr/>
          <p:nvPr/>
        </p:nvSpPr>
        <p:spPr>
          <a:xfrm>
            <a:off x="0" y="487179"/>
            <a:ext cx="12192000" cy="5696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t/>
            </a:r>
            <a:endParaRPr b="1" sz="5600">
              <a:solidFill>
                <a:schemeClr val="lt1"/>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t/>
            </a:r>
            <a:endParaRPr b="1" sz="5600">
              <a:solidFill>
                <a:schemeClr val="lt1"/>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t/>
            </a:r>
            <a:endParaRPr b="1" sz="5600">
              <a:solidFill>
                <a:schemeClr val="lt1"/>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rPr b="1" lang="en" sz="7500">
                <a:solidFill>
                  <a:schemeClr val="lt1"/>
                </a:solidFill>
                <a:latin typeface="Rubik"/>
                <a:ea typeface="Rubik"/>
                <a:cs typeface="Rubik"/>
                <a:sym typeface="Rubik"/>
              </a:rPr>
              <a:t>Thank You</a:t>
            </a:r>
            <a:endParaRPr b="1" sz="7500">
              <a:solidFill>
                <a:schemeClr val="lt2"/>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t/>
            </a:r>
            <a:endParaRPr b="1" sz="3000">
              <a:solidFill>
                <a:schemeClr val="lt2"/>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t/>
            </a:r>
            <a:endParaRPr b="1" sz="3000">
              <a:solidFill>
                <a:schemeClr val="lt2"/>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rPr b="1" lang="en" sz="3000">
                <a:solidFill>
                  <a:srgbClr val="003865"/>
                </a:solidFill>
                <a:latin typeface="Rubik"/>
                <a:ea typeface="Rubik"/>
                <a:cs typeface="Rubik"/>
                <a:sym typeface="Rubik"/>
              </a:rPr>
              <a:t>Christopher Johnson</a:t>
            </a:r>
            <a:endParaRPr b="1" sz="3000">
              <a:solidFill>
                <a:srgbClr val="003865"/>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rPr b="1" lang="en" sz="3000">
                <a:solidFill>
                  <a:srgbClr val="003865"/>
                </a:solidFill>
                <a:uFill>
                  <a:noFill/>
                </a:uFill>
                <a:latin typeface="Rubik"/>
                <a:ea typeface="Rubik"/>
                <a:cs typeface="Rubik"/>
                <a:sym typeface="Rubik"/>
                <a:hlinkClick r:id="rId4">
                  <a:extLst>
                    <a:ext uri="{A12FA001-AC4F-418D-AE19-62706E023703}">
                      <ahyp:hlinkClr val="tx"/>
                    </a:ext>
                  </a:extLst>
                </a:hlinkClick>
              </a:rPr>
              <a:t>cjohnson@swfound.org</a:t>
            </a:r>
            <a:endParaRPr b="1" sz="3000">
              <a:solidFill>
                <a:srgbClr val="003865"/>
              </a:solidFill>
              <a:latin typeface="Rubik"/>
              <a:ea typeface="Rubik"/>
              <a:cs typeface="Rubik"/>
              <a:sym typeface="Rubik"/>
            </a:endParaRPr>
          </a:p>
          <a:p>
            <a:pPr indent="0" lvl="0" marL="0" marR="519691" rtl="0" algn="ctr">
              <a:lnSpc>
                <a:spcPct val="90000"/>
              </a:lnSpc>
              <a:spcBef>
                <a:spcPts val="0"/>
              </a:spcBef>
              <a:spcAft>
                <a:spcPts val="0"/>
              </a:spcAft>
              <a:buClr>
                <a:schemeClr val="lt1"/>
              </a:buClr>
              <a:buSzPts val="9600"/>
              <a:buFont typeface="Arial"/>
              <a:buNone/>
            </a:pPr>
            <a:r>
              <a:t/>
            </a:r>
            <a:endParaRPr b="1" sz="2400">
              <a:solidFill>
                <a:srgbClr val="003865"/>
              </a:solidFill>
              <a:latin typeface="Rubik"/>
              <a:ea typeface="Rubik"/>
              <a:cs typeface="Rubik"/>
              <a:sym typeface="Rubik"/>
            </a:endParaRPr>
          </a:p>
          <a:p>
            <a:pPr indent="0" lvl="0" marL="0" marR="519691" rtl="0" algn="ctr">
              <a:lnSpc>
                <a:spcPct val="90000"/>
              </a:lnSpc>
              <a:spcBef>
                <a:spcPts val="0"/>
              </a:spcBef>
              <a:spcAft>
                <a:spcPts val="0"/>
              </a:spcAft>
              <a:buClr>
                <a:schemeClr val="lt1"/>
              </a:buClr>
              <a:buSzPts val="9600"/>
              <a:buFont typeface="Arial"/>
              <a:buNone/>
            </a:pPr>
            <a:r>
              <a:t/>
            </a:r>
            <a:endParaRPr b="1" sz="2400">
              <a:solidFill>
                <a:srgbClr val="003865"/>
              </a:solidFill>
              <a:latin typeface="Rubik"/>
              <a:ea typeface="Rubik"/>
              <a:cs typeface="Rubik"/>
              <a:sym typeface="Rubik"/>
            </a:endParaRPr>
          </a:p>
          <a:p>
            <a:pPr indent="0" lvl="0" marL="0" marR="519691" rtl="0" algn="r">
              <a:lnSpc>
                <a:spcPct val="90000"/>
              </a:lnSpc>
              <a:spcBef>
                <a:spcPts val="0"/>
              </a:spcBef>
              <a:spcAft>
                <a:spcPts val="0"/>
              </a:spcAft>
              <a:buClr>
                <a:schemeClr val="lt1"/>
              </a:buClr>
              <a:buSzPts val="9600"/>
              <a:buFont typeface="Arial"/>
              <a:buNone/>
            </a:pPr>
            <a:r>
              <a:rPr i="1" lang="en" sz="900">
                <a:solidFill>
                  <a:srgbClr val="FFB81C"/>
                </a:solidFill>
                <a:latin typeface="Rubik Medium"/>
                <a:ea typeface="Rubik Medium"/>
                <a:cs typeface="Rubik Medium"/>
                <a:sym typeface="Rubik Medium"/>
              </a:rPr>
              <a:t>These slides are available at: </a:t>
            </a:r>
            <a:r>
              <a:rPr lang="en" sz="900">
                <a:solidFill>
                  <a:schemeClr val="lt1"/>
                </a:solidFill>
                <a:uFill>
                  <a:noFill/>
                </a:uFill>
                <a:latin typeface="Rubik Medium"/>
                <a:ea typeface="Rubik Medium"/>
                <a:cs typeface="Rubik Medium"/>
                <a:sym typeface="Rubik Medium"/>
                <a:hlinkClick r:id="rId5">
                  <a:extLst>
                    <a:ext uri="{A12FA001-AC4F-418D-AE19-62706E023703}">
                      <ahyp:hlinkClr val="tx"/>
                    </a:ext>
                  </a:extLst>
                </a:hlinkClick>
              </a:rPr>
              <a:t>https://bit.ly/LSICMay4</a:t>
            </a:r>
            <a:endParaRPr sz="900">
              <a:solidFill>
                <a:schemeClr val="lt1"/>
              </a:solidFill>
              <a:latin typeface="Rubik Medium"/>
              <a:ea typeface="Rubik Medium"/>
              <a:cs typeface="Rubik Medium"/>
              <a:sym typeface="Rubik Medium"/>
            </a:endParaRPr>
          </a:p>
          <a:p>
            <a:pPr indent="0" lvl="0" marL="0" marR="519691" rtl="0" algn="ctr">
              <a:lnSpc>
                <a:spcPct val="90000"/>
              </a:lnSpc>
              <a:spcBef>
                <a:spcPts val="0"/>
              </a:spcBef>
              <a:spcAft>
                <a:spcPts val="0"/>
              </a:spcAft>
              <a:buClr>
                <a:schemeClr val="lt1"/>
              </a:buClr>
              <a:buSzPts val="9600"/>
              <a:buFont typeface="Arial"/>
              <a:buNone/>
            </a:pPr>
            <a:r>
              <a:t/>
            </a:r>
            <a:endParaRPr b="1" sz="2400">
              <a:solidFill>
                <a:srgbClr val="003865"/>
              </a:solidFill>
              <a:latin typeface="Rubik"/>
              <a:ea typeface="Rubik"/>
              <a:cs typeface="Rubik"/>
              <a:sym typeface="Rubik"/>
            </a:endParaRPr>
          </a:p>
        </p:txBody>
      </p:sp>
      <p:pic>
        <p:nvPicPr>
          <p:cNvPr descr="Logo&#10;&#10;Description automatically generated with medium confidence" id="339" name="Google Shape;339;p53"/>
          <p:cNvPicPr preferRelativeResize="0"/>
          <p:nvPr/>
        </p:nvPicPr>
        <p:blipFill rotWithShape="1">
          <a:blip r:embed="rId6">
            <a:alphaModFix/>
          </a:blip>
          <a:srcRect b="0" l="0" r="0" t="0"/>
          <a:stretch/>
        </p:blipFill>
        <p:spPr>
          <a:xfrm>
            <a:off x="4724400" y="5567289"/>
            <a:ext cx="2743201" cy="13167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11" name="Shape 111"/>
        <p:cNvGrpSpPr/>
        <p:nvPr/>
      </p:nvGrpSpPr>
      <p:grpSpPr>
        <a:xfrm>
          <a:off x="0" y="0"/>
          <a:ext cx="0" cy="0"/>
          <a:chOff x="0" y="0"/>
          <a:chExt cx="0" cy="0"/>
        </a:xfrm>
      </p:grpSpPr>
      <p:sp>
        <p:nvSpPr>
          <p:cNvPr id="112" name="Google Shape;112;p17"/>
          <p:cNvSpPr txBox="1"/>
          <p:nvPr>
            <p:ph idx="4294967295" type="subTitle"/>
          </p:nvPr>
        </p:nvSpPr>
        <p:spPr>
          <a:xfrm>
            <a:off x="436250" y="557750"/>
            <a:ext cx="10996200" cy="5751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9600"/>
              <a:buNone/>
            </a:pPr>
            <a:r>
              <a:rPr b="1" lang="en" sz="5000">
                <a:solidFill>
                  <a:srgbClr val="FFB81C"/>
                </a:solidFill>
                <a:latin typeface="Rubik"/>
                <a:ea typeface="Rubik"/>
                <a:cs typeface="Rubik"/>
                <a:sym typeface="Rubik"/>
              </a:rPr>
              <a:t>Principal E</a:t>
            </a:r>
            <a:r>
              <a:rPr b="1" lang="en" sz="5000">
                <a:solidFill>
                  <a:srgbClr val="FFB81C"/>
                </a:solidFill>
                <a:latin typeface="Rubik"/>
                <a:ea typeface="Rubik"/>
                <a:cs typeface="Rubik"/>
                <a:sym typeface="Rubik"/>
              </a:rPr>
              <a:t>lements</a:t>
            </a:r>
            <a:r>
              <a:rPr b="1" lang="en" sz="5000">
                <a:solidFill>
                  <a:srgbClr val="FFB81C"/>
                </a:solidFill>
                <a:latin typeface="Rubik"/>
                <a:ea typeface="Rubik"/>
                <a:cs typeface="Rubik"/>
                <a:sym typeface="Rubik"/>
              </a:rPr>
              <a:t> of the </a:t>
            </a:r>
            <a:endParaRPr b="1" sz="5000">
              <a:solidFill>
                <a:srgbClr val="FFB81C"/>
              </a:solidFill>
              <a:latin typeface="Rubik"/>
              <a:ea typeface="Rubik"/>
              <a:cs typeface="Rubik"/>
              <a:sym typeface="Rubik"/>
            </a:endParaRPr>
          </a:p>
          <a:p>
            <a:pPr indent="0" lvl="0" marL="0" rtl="0" algn="ctr">
              <a:spcBef>
                <a:spcPts val="0"/>
              </a:spcBef>
              <a:spcAft>
                <a:spcPts val="0"/>
              </a:spcAft>
              <a:buClr>
                <a:schemeClr val="lt1"/>
              </a:buClr>
              <a:buSzPts val="9600"/>
              <a:buNone/>
            </a:pPr>
            <a:r>
              <a:rPr b="1" lang="en" sz="5000">
                <a:solidFill>
                  <a:srgbClr val="FFB81C"/>
                </a:solidFill>
                <a:latin typeface="Rubik"/>
                <a:ea typeface="Rubik"/>
                <a:cs typeface="Rubik"/>
                <a:sym typeface="Rubik"/>
              </a:rPr>
              <a:t>1967 Outer Space Treaty </a:t>
            </a:r>
            <a:endParaRPr b="1" sz="5000">
              <a:solidFill>
                <a:srgbClr val="FFB81C"/>
              </a:solidFill>
              <a:latin typeface="Rubik"/>
              <a:ea typeface="Rubik"/>
              <a:cs typeface="Rubik"/>
              <a:sym typeface="Rubik"/>
            </a:endParaRPr>
          </a:p>
          <a:p>
            <a:pPr indent="0" lvl="0" marL="0" rtl="0" algn="l">
              <a:spcBef>
                <a:spcPts val="0"/>
              </a:spcBef>
              <a:spcAft>
                <a:spcPts val="0"/>
              </a:spcAft>
              <a:buClr>
                <a:schemeClr val="lt1"/>
              </a:buClr>
              <a:buSzPts val="9600"/>
              <a:buNone/>
            </a:pPr>
            <a:r>
              <a:t/>
            </a:r>
            <a:endParaRPr>
              <a:solidFill>
                <a:srgbClr val="FFB81C"/>
              </a:solidFill>
              <a:latin typeface="Droid Sans"/>
              <a:ea typeface="Droid Sans"/>
              <a:cs typeface="Droid Sans"/>
              <a:sym typeface="Droid Sans"/>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1 – </a:t>
            </a:r>
            <a:r>
              <a:rPr lang="en">
                <a:solidFill>
                  <a:schemeClr val="lt1"/>
                </a:solidFill>
                <a:latin typeface="Rubik Medium"/>
                <a:ea typeface="Rubik Medium"/>
                <a:cs typeface="Rubik Medium"/>
                <a:sym typeface="Rubik Medium"/>
              </a:rPr>
              <a:t>Freedom of exploration and use</a:t>
            </a:r>
            <a:endParaRPr>
              <a:solidFill>
                <a:schemeClr val="lt1"/>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2 – Principle of </a:t>
            </a:r>
            <a:r>
              <a:rPr lang="en">
                <a:solidFill>
                  <a:schemeClr val="lt1"/>
                </a:solidFill>
                <a:latin typeface="Rubik Medium"/>
                <a:ea typeface="Rubik Medium"/>
                <a:cs typeface="Rubik Medium"/>
                <a:sym typeface="Rubik Medium"/>
              </a:rPr>
              <a:t>non-appropriation</a:t>
            </a:r>
            <a:endParaRPr>
              <a:solidFill>
                <a:schemeClr val="lt1"/>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3 – Applicability of international law to space</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4 – Non-weaponization of outer space </a:t>
            </a:r>
            <a:r>
              <a:rPr lang="en">
                <a:solidFill>
                  <a:srgbClr val="D8D8D8"/>
                </a:solidFill>
                <a:latin typeface="Rubik Medium"/>
                <a:ea typeface="Rubik Medium"/>
                <a:cs typeface="Rubik Medium"/>
                <a:sym typeface="Rubik Medium"/>
              </a:rPr>
              <a:t>&amp; the Moon</a:t>
            </a:r>
            <a:endParaRPr>
              <a:solidFill>
                <a:srgbClr val="D8D8D8"/>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5 – Treatment of astronauts</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6 – </a:t>
            </a:r>
            <a:r>
              <a:rPr lang="en">
                <a:solidFill>
                  <a:schemeClr val="lt1"/>
                </a:solidFill>
                <a:latin typeface="Rubik Medium"/>
                <a:ea typeface="Rubik Medium"/>
                <a:cs typeface="Rubik Medium"/>
                <a:sym typeface="Rubik Medium"/>
              </a:rPr>
              <a:t>International responsibility</a:t>
            </a:r>
            <a:endParaRPr>
              <a:solidFill>
                <a:schemeClr val="lt1"/>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7 – International liability</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8 – Jurisdiction &amp; control</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9 – </a:t>
            </a:r>
            <a:r>
              <a:rPr lang="en">
                <a:solidFill>
                  <a:schemeClr val="lt1"/>
                </a:solidFill>
                <a:latin typeface="Rubik Medium"/>
                <a:ea typeface="Rubik Medium"/>
                <a:cs typeface="Rubik Medium"/>
                <a:sym typeface="Rubik Medium"/>
              </a:rPr>
              <a:t>Cooperation &amp; mutual assistance; due regard</a:t>
            </a:r>
            <a:endParaRPr>
              <a:solidFill>
                <a:schemeClr val="lt1"/>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12 - Reciprocal visitation </a:t>
            </a:r>
            <a:r>
              <a:rPr lang="en">
                <a:solidFill>
                  <a:srgbClr val="D8D8D8"/>
                </a:solidFill>
                <a:latin typeface="Rubik Medium"/>
                <a:ea typeface="Rubik Medium"/>
                <a:cs typeface="Rubik Medium"/>
                <a:sym typeface="Rubik Medium"/>
              </a:rPr>
              <a:t>on the Moon</a:t>
            </a:r>
            <a:endParaRPr>
              <a:solidFill>
                <a:srgbClr val="D8D8D8"/>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b="1">
              <a:solidFill>
                <a:srgbClr val="FFB81C"/>
              </a:solidFill>
              <a:latin typeface="Droid Sans"/>
              <a:ea typeface="Droid Sans"/>
              <a:cs typeface="Droid Sans"/>
              <a:sym typeface="Droid Sans"/>
            </a:endParaRPr>
          </a:p>
          <a:p>
            <a:pPr indent="0" lvl="0" marL="0" rtl="0" algn="l">
              <a:spcBef>
                <a:spcPts val="0"/>
              </a:spcBef>
              <a:spcAft>
                <a:spcPts val="0"/>
              </a:spcAft>
              <a:buClr>
                <a:schemeClr val="lt1"/>
              </a:buClr>
              <a:buSzPts val="9600"/>
              <a:buNone/>
            </a:pPr>
            <a:r>
              <a:t/>
            </a:r>
            <a:endParaRPr b="1">
              <a:solidFill>
                <a:srgbClr val="FFB81C"/>
              </a:solidFill>
              <a:latin typeface="Droid Sans"/>
              <a:ea typeface="Droid Sans"/>
              <a:cs typeface="Droid Sans"/>
              <a:sym typeface="Droid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Map&#10;&#10;Description automatically generated" id="117" name="Google Shape;117;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8" name="Google Shape;118;p18"/>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One</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Freedom of Exploration and Use</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22" name="Shape 122"/>
        <p:cNvGrpSpPr/>
        <p:nvPr/>
      </p:nvGrpSpPr>
      <p:grpSpPr>
        <a:xfrm>
          <a:off x="0" y="0"/>
          <a:ext cx="0" cy="0"/>
          <a:chOff x="0" y="0"/>
          <a:chExt cx="0" cy="0"/>
        </a:xfrm>
      </p:grpSpPr>
      <p:cxnSp>
        <p:nvCxnSpPr>
          <p:cNvPr id="123" name="Google Shape;123;p19"/>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24" name="Google Shape;124;p19"/>
          <p:cNvSpPr txBox="1"/>
          <p:nvPr/>
        </p:nvSpPr>
        <p:spPr>
          <a:xfrm>
            <a:off x="907925" y="0"/>
            <a:ext cx="105348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B7B7B7"/>
                </a:solidFill>
                <a:latin typeface="Rubik"/>
                <a:ea typeface="Rubik"/>
                <a:cs typeface="Rubik"/>
                <a:sym typeface="Rubik"/>
              </a:rPr>
              <a:t>The </a:t>
            </a:r>
            <a:r>
              <a:rPr b="1" lang="en" sz="3000">
                <a:solidFill>
                  <a:srgbClr val="FFB81C"/>
                </a:solidFill>
                <a:latin typeface="Rubik"/>
                <a:ea typeface="Rubik"/>
                <a:cs typeface="Rubik"/>
                <a:sym typeface="Rubik"/>
              </a:rPr>
              <a:t>exploration</a:t>
            </a:r>
            <a:r>
              <a:rPr b="1" lang="en" sz="3000">
                <a:solidFill>
                  <a:srgbClr val="B7B7B7"/>
                </a:solidFill>
                <a:latin typeface="Rubik"/>
                <a:ea typeface="Rubik"/>
                <a:cs typeface="Rubik"/>
                <a:sym typeface="Rubik"/>
              </a:rPr>
              <a:t> and </a:t>
            </a:r>
            <a:r>
              <a:rPr b="1" lang="en" sz="3000">
                <a:solidFill>
                  <a:srgbClr val="FFB81C"/>
                </a:solidFill>
                <a:latin typeface="Rubik"/>
                <a:ea typeface="Rubik"/>
                <a:cs typeface="Rubik"/>
                <a:sym typeface="Rubik"/>
              </a:rPr>
              <a:t>use</a:t>
            </a:r>
            <a:r>
              <a:rPr b="1" lang="en" sz="3000">
                <a:solidFill>
                  <a:srgbClr val="B7B7B7"/>
                </a:solidFill>
                <a:latin typeface="Rubik"/>
                <a:ea typeface="Rubik"/>
                <a:cs typeface="Rubik"/>
                <a:sym typeface="Rubik"/>
              </a:rPr>
              <a:t> of outer space, including the Moon and other celestial bodies, </a:t>
            </a:r>
            <a:r>
              <a:rPr b="1" lang="en" sz="3000">
                <a:solidFill>
                  <a:schemeClr val="lt1"/>
                </a:solidFill>
                <a:latin typeface="Rubik"/>
                <a:ea typeface="Rubik"/>
                <a:cs typeface="Rubik"/>
                <a:sym typeface="Rubik"/>
              </a:rPr>
              <a:t>shall </a:t>
            </a:r>
            <a:r>
              <a:rPr b="1" lang="en" sz="3000">
                <a:solidFill>
                  <a:srgbClr val="B7B7B7"/>
                </a:solidFill>
                <a:latin typeface="Rubik"/>
                <a:ea typeface="Rubik"/>
                <a:cs typeface="Rubik"/>
                <a:sym typeface="Rubik"/>
              </a:rPr>
              <a:t>be carried out for the </a:t>
            </a:r>
            <a:r>
              <a:rPr b="1" lang="en" sz="3000">
                <a:solidFill>
                  <a:srgbClr val="FFB81C"/>
                </a:solidFill>
                <a:latin typeface="Rubik"/>
                <a:ea typeface="Rubik"/>
                <a:cs typeface="Rubik"/>
                <a:sym typeface="Rubik"/>
              </a:rPr>
              <a:t>benefit</a:t>
            </a:r>
            <a:r>
              <a:rPr b="1" lang="en" sz="3000">
                <a:solidFill>
                  <a:srgbClr val="B7B7B7"/>
                </a:solidFill>
                <a:latin typeface="Rubik"/>
                <a:ea typeface="Rubik"/>
                <a:cs typeface="Rubik"/>
                <a:sym typeface="Rubik"/>
              </a:rPr>
              <a:t> and in the </a:t>
            </a:r>
            <a:r>
              <a:rPr b="1" lang="en" sz="3000">
                <a:solidFill>
                  <a:srgbClr val="FFB81C"/>
                </a:solidFill>
                <a:latin typeface="Rubik"/>
                <a:ea typeface="Rubik"/>
                <a:cs typeface="Rubik"/>
                <a:sym typeface="Rubik"/>
              </a:rPr>
              <a:t>interests</a:t>
            </a:r>
            <a:r>
              <a:rPr b="1" lang="en" sz="3000">
                <a:solidFill>
                  <a:srgbClr val="B7B7B7"/>
                </a:solidFill>
                <a:latin typeface="Rubik"/>
                <a:ea typeface="Rubik"/>
                <a:cs typeface="Rubik"/>
                <a:sym typeface="Rubik"/>
              </a:rPr>
              <a:t> of all countries, irrespective of their degree of economic or scientific development, and </a:t>
            </a:r>
            <a:r>
              <a:rPr b="1" lang="en" sz="3000">
                <a:solidFill>
                  <a:schemeClr val="lt1"/>
                </a:solidFill>
                <a:latin typeface="Rubik"/>
                <a:ea typeface="Rubik"/>
                <a:cs typeface="Rubik"/>
                <a:sym typeface="Rubik"/>
              </a:rPr>
              <a:t>shall </a:t>
            </a:r>
            <a:r>
              <a:rPr b="1" lang="en" sz="3000">
                <a:solidFill>
                  <a:srgbClr val="B7B7B7"/>
                </a:solidFill>
                <a:latin typeface="Rubik"/>
                <a:ea typeface="Rubik"/>
                <a:cs typeface="Rubik"/>
                <a:sym typeface="Rubik"/>
              </a:rPr>
              <a:t>be the </a:t>
            </a:r>
            <a:r>
              <a:rPr b="1" lang="en" sz="3000">
                <a:solidFill>
                  <a:srgbClr val="FFB81C"/>
                </a:solidFill>
                <a:latin typeface="Rubik"/>
                <a:ea typeface="Rubik"/>
                <a:cs typeface="Rubik"/>
                <a:sym typeface="Rubik"/>
              </a:rPr>
              <a:t>province of all mankind</a:t>
            </a:r>
            <a:r>
              <a:rPr b="1" lang="en" sz="3000">
                <a:solidFill>
                  <a:srgbClr val="B7B7B7"/>
                </a:solidFill>
                <a:latin typeface="Rubik"/>
                <a:ea typeface="Rubik"/>
                <a:cs typeface="Rubik"/>
                <a:sym typeface="Rubik"/>
              </a:rPr>
              <a:t>.</a:t>
            </a:r>
            <a:endParaRPr b="1" sz="3000">
              <a:solidFill>
                <a:srgbClr val="B7B7B7"/>
              </a:solidFill>
              <a:latin typeface="Rubik"/>
              <a:ea typeface="Rubik"/>
              <a:cs typeface="Rubik"/>
              <a:sym typeface="Rubik"/>
            </a:endParaRPr>
          </a:p>
        </p:txBody>
      </p:sp>
      <p:sp>
        <p:nvSpPr>
          <p:cNvPr id="125" name="Google Shape;125;p19"/>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One </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1</a:t>
            </a:r>
            <a:endParaRPr b="1" sz="1900">
              <a:solidFill>
                <a:schemeClr val="lt2"/>
              </a:solidFill>
              <a:latin typeface="Rubik"/>
              <a:ea typeface="Rubik"/>
              <a:cs typeface="Rubik"/>
              <a:sym typeface="Rubi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29" name="Shape 129"/>
        <p:cNvGrpSpPr/>
        <p:nvPr/>
      </p:nvGrpSpPr>
      <p:grpSpPr>
        <a:xfrm>
          <a:off x="0" y="0"/>
          <a:ext cx="0" cy="0"/>
          <a:chOff x="0" y="0"/>
          <a:chExt cx="0" cy="0"/>
        </a:xfrm>
      </p:grpSpPr>
      <p:cxnSp>
        <p:nvCxnSpPr>
          <p:cNvPr id="130" name="Google Shape;130;p20"/>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31" name="Google Shape;131;p20"/>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3000">
                <a:solidFill>
                  <a:srgbClr val="B7B7B7"/>
                </a:solidFill>
                <a:latin typeface="Rubik"/>
                <a:ea typeface="Rubik"/>
                <a:cs typeface="Rubik"/>
                <a:sym typeface="Rubik"/>
              </a:rPr>
              <a:t>Outer space, including the Moon and other celestial bodies, </a:t>
            </a:r>
            <a:r>
              <a:rPr b="1" lang="en" sz="3000">
                <a:solidFill>
                  <a:schemeClr val="lt1"/>
                </a:solidFill>
                <a:latin typeface="Rubik"/>
                <a:ea typeface="Rubik"/>
                <a:cs typeface="Rubik"/>
                <a:sym typeface="Rubik"/>
              </a:rPr>
              <a:t>shall </a:t>
            </a:r>
            <a:r>
              <a:rPr b="1" lang="en" sz="3000">
                <a:solidFill>
                  <a:srgbClr val="B7B7B7"/>
                </a:solidFill>
                <a:latin typeface="Rubik"/>
                <a:ea typeface="Rubik"/>
                <a:cs typeface="Rubik"/>
                <a:sym typeface="Rubik"/>
              </a:rPr>
              <a:t>be </a:t>
            </a:r>
            <a:r>
              <a:rPr b="1" lang="en" sz="3000">
                <a:solidFill>
                  <a:srgbClr val="FFB81C"/>
                </a:solidFill>
                <a:latin typeface="Rubik"/>
                <a:ea typeface="Rubik"/>
                <a:cs typeface="Rubik"/>
                <a:sym typeface="Rubik"/>
              </a:rPr>
              <a:t>free for exploration</a:t>
            </a:r>
            <a:r>
              <a:rPr b="1" lang="en" sz="3000">
                <a:solidFill>
                  <a:srgbClr val="B7B7B7"/>
                </a:solidFill>
                <a:latin typeface="Rubik"/>
                <a:ea typeface="Rubik"/>
                <a:cs typeface="Rubik"/>
                <a:sym typeface="Rubik"/>
              </a:rPr>
              <a:t> and </a:t>
            </a:r>
            <a:r>
              <a:rPr b="1" lang="en" sz="3000">
                <a:solidFill>
                  <a:srgbClr val="FFB81C"/>
                </a:solidFill>
                <a:latin typeface="Rubik"/>
                <a:ea typeface="Rubik"/>
                <a:cs typeface="Rubik"/>
                <a:sym typeface="Rubik"/>
              </a:rPr>
              <a:t>use</a:t>
            </a:r>
            <a:r>
              <a:rPr b="1" lang="en" sz="3000">
                <a:solidFill>
                  <a:srgbClr val="B7B7B7"/>
                </a:solidFill>
                <a:latin typeface="Rubik"/>
                <a:ea typeface="Rubik"/>
                <a:cs typeface="Rubik"/>
                <a:sym typeface="Rubik"/>
              </a:rPr>
              <a:t> by all States without discrimination of any kind, on a basis of equality and in accordance with international law, and there </a:t>
            </a:r>
            <a:r>
              <a:rPr b="1" lang="en" sz="3000">
                <a:solidFill>
                  <a:schemeClr val="lt1"/>
                </a:solidFill>
                <a:latin typeface="Rubik"/>
                <a:ea typeface="Rubik"/>
                <a:cs typeface="Rubik"/>
                <a:sym typeface="Rubik"/>
              </a:rPr>
              <a:t>shall </a:t>
            </a:r>
            <a:r>
              <a:rPr b="1" lang="en" sz="3000">
                <a:solidFill>
                  <a:srgbClr val="B7B7B7"/>
                </a:solidFill>
                <a:latin typeface="Rubik"/>
                <a:ea typeface="Rubik"/>
                <a:cs typeface="Rubik"/>
                <a:sym typeface="Rubik"/>
              </a:rPr>
              <a:t>be </a:t>
            </a:r>
            <a:r>
              <a:rPr b="1" lang="en" sz="3000">
                <a:solidFill>
                  <a:srgbClr val="FFB81C"/>
                </a:solidFill>
                <a:latin typeface="Rubik"/>
                <a:ea typeface="Rubik"/>
                <a:cs typeface="Rubik"/>
                <a:sym typeface="Rubik"/>
              </a:rPr>
              <a:t>free access</a:t>
            </a:r>
            <a:r>
              <a:rPr b="1" lang="en" sz="3000">
                <a:solidFill>
                  <a:srgbClr val="B7B7B7"/>
                </a:solidFill>
                <a:latin typeface="Rubik"/>
                <a:ea typeface="Rubik"/>
                <a:cs typeface="Rubik"/>
                <a:sym typeface="Rubik"/>
              </a:rPr>
              <a:t> to all areas of celestial bodies.</a:t>
            </a:r>
            <a:endParaRPr b="1" sz="3000">
              <a:solidFill>
                <a:srgbClr val="B7B7B7"/>
              </a:solidFill>
              <a:latin typeface="Rubik"/>
              <a:ea typeface="Rubik"/>
              <a:cs typeface="Rubik"/>
              <a:sym typeface="Rubik"/>
            </a:endParaRPr>
          </a:p>
        </p:txBody>
      </p:sp>
      <p:sp>
        <p:nvSpPr>
          <p:cNvPr id="132" name="Google Shape;132;p20"/>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One</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2</a:t>
            </a:r>
            <a:endParaRPr b="1" sz="1900">
              <a:solidFill>
                <a:schemeClr val="lt2"/>
              </a:solidFill>
              <a:latin typeface="Rubik"/>
              <a:ea typeface="Rubik"/>
              <a:cs typeface="Rubik"/>
              <a:sym typeface="Rubi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36" name="Shape 136"/>
        <p:cNvGrpSpPr/>
        <p:nvPr/>
      </p:nvGrpSpPr>
      <p:grpSpPr>
        <a:xfrm>
          <a:off x="0" y="0"/>
          <a:ext cx="0" cy="0"/>
          <a:chOff x="0" y="0"/>
          <a:chExt cx="0" cy="0"/>
        </a:xfrm>
      </p:grpSpPr>
      <p:cxnSp>
        <p:nvCxnSpPr>
          <p:cNvPr id="137" name="Google Shape;137;p21"/>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38" name="Google Shape;138;p21"/>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B7B7B7"/>
                </a:solidFill>
                <a:latin typeface="Rubik"/>
                <a:ea typeface="Rubik"/>
                <a:cs typeface="Rubik"/>
                <a:sym typeface="Rubik"/>
              </a:rPr>
              <a:t>There </a:t>
            </a:r>
            <a:r>
              <a:rPr b="1" lang="en" sz="3000">
                <a:solidFill>
                  <a:schemeClr val="lt1"/>
                </a:solidFill>
                <a:latin typeface="Rubik"/>
                <a:ea typeface="Rubik"/>
                <a:cs typeface="Rubik"/>
                <a:sym typeface="Rubik"/>
              </a:rPr>
              <a:t>shall </a:t>
            </a:r>
            <a:r>
              <a:rPr b="1" lang="en" sz="3000">
                <a:solidFill>
                  <a:srgbClr val="B7B7B7"/>
                </a:solidFill>
                <a:latin typeface="Rubik"/>
                <a:ea typeface="Rubik"/>
                <a:cs typeface="Rubik"/>
                <a:sym typeface="Rubik"/>
              </a:rPr>
              <a:t>be </a:t>
            </a:r>
            <a:r>
              <a:rPr b="1" lang="en" sz="3000">
                <a:solidFill>
                  <a:srgbClr val="FFB81C"/>
                </a:solidFill>
                <a:latin typeface="Rubik"/>
                <a:ea typeface="Rubik"/>
                <a:cs typeface="Rubik"/>
                <a:sym typeface="Rubik"/>
              </a:rPr>
              <a:t>freedom</a:t>
            </a:r>
            <a:r>
              <a:rPr b="1" lang="en" sz="3000">
                <a:solidFill>
                  <a:srgbClr val="B7B7B7"/>
                </a:solidFill>
                <a:latin typeface="Rubik"/>
                <a:ea typeface="Rubik"/>
                <a:cs typeface="Rubik"/>
                <a:sym typeface="Rubik"/>
              </a:rPr>
              <a:t> of scientific investigation in outer space, including the Moon and other celestial bodies, and States </a:t>
            </a:r>
            <a:r>
              <a:rPr b="1" lang="en" sz="3000">
                <a:solidFill>
                  <a:schemeClr val="lt1"/>
                </a:solidFill>
                <a:latin typeface="Rubik"/>
                <a:ea typeface="Rubik"/>
                <a:cs typeface="Rubik"/>
                <a:sym typeface="Rubik"/>
              </a:rPr>
              <a:t>shall</a:t>
            </a:r>
            <a:r>
              <a:rPr b="1" lang="en" sz="3000">
                <a:solidFill>
                  <a:srgbClr val="B7B7B7"/>
                </a:solidFill>
                <a:latin typeface="Rubik"/>
                <a:ea typeface="Rubik"/>
                <a:cs typeface="Rubik"/>
                <a:sym typeface="Rubik"/>
              </a:rPr>
              <a:t> facilitate and encourage </a:t>
            </a:r>
            <a:r>
              <a:rPr b="1" lang="en" sz="3000">
                <a:solidFill>
                  <a:srgbClr val="FFB81C"/>
                </a:solidFill>
                <a:latin typeface="Rubik"/>
                <a:ea typeface="Rubik"/>
                <a:cs typeface="Rubik"/>
                <a:sym typeface="Rubik"/>
              </a:rPr>
              <a:t>international cooperation</a:t>
            </a:r>
            <a:r>
              <a:rPr b="1" lang="en" sz="3000">
                <a:solidFill>
                  <a:srgbClr val="B7B7B7"/>
                </a:solidFill>
                <a:latin typeface="Rubik"/>
                <a:ea typeface="Rubik"/>
                <a:cs typeface="Rubik"/>
                <a:sym typeface="Rubik"/>
              </a:rPr>
              <a:t> in such investigation.</a:t>
            </a:r>
            <a:endParaRPr b="1" sz="3000">
              <a:solidFill>
                <a:srgbClr val="B7B7B7"/>
              </a:solidFill>
              <a:latin typeface="Rubik"/>
              <a:ea typeface="Rubik"/>
              <a:cs typeface="Rubik"/>
              <a:sym typeface="Rubik"/>
            </a:endParaRPr>
          </a:p>
        </p:txBody>
      </p:sp>
      <p:sp>
        <p:nvSpPr>
          <p:cNvPr id="139" name="Google Shape;139;p21"/>
          <p:cNvSpPr/>
          <p:nvPr/>
        </p:nvSpPr>
        <p:spPr>
          <a:xfrm>
            <a:off x="84550" y="5686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One</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3</a:t>
            </a:r>
            <a:endParaRPr b="1" sz="1900">
              <a:solidFill>
                <a:schemeClr val="lt2"/>
              </a:solidFill>
              <a:latin typeface="Rubik"/>
              <a:ea typeface="Rubik"/>
              <a:cs typeface="Rubik"/>
              <a:sym typeface="Rubik"/>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